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2" r:id="rId1"/>
    <p:sldMasterId id="2147484060" r:id="rId2"/>
  </p:sldMasterIdLst>
  <p:notesMasterIdLst>
    <p:notesMasterId r:id="rId5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2" r:id="rId18"/>
    <p:sldId id="271" r:id="rId19"/>
    <p:sldId id="272" r:id="rId20"/>
    <p:sldId id="273" r:id="rId21"/>
    <p:sldId id="274" r:id="rId22"/>
    <p:sldId id="275" r:id="rId23"/>
    <p:sldId id="276" r:id="rId24"/>
    <p:sldId id="278" r:id="rId25"/>
    <p:sldId id="279" r:id="rId26"/>
    <p:sldId id="277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284" r:id="rId45"/>
    <p:sldId id="285" r:id="rId46"/>
    <p:sldId id="304" r:id="rId47"/>
    <p:sldId id="286" r:id="rId48"/>
    <p:sldId id="307" r:id="rId49"/>
    <p:sldId id="308" r:id="rId50"/>
    <p:sldId id="305" r:id="rId51"/>
    <p:sldId id="306" r:id="rId52"/>
    <p:sldId id="310" r:id="rId53"/>
    <p:sldId id="309" r:id="rId54"/>
    <p:sldId id="283" r:id="rId5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6" autoAdjust="0"/>
    <p:restoredTop sz="94660"/>
  </p:normalViewPr>
  <p:slideViewPr>
    <p:cSldViewPr>
      <p:cViewPr varScale="1">
        <p:scale>
          <a:sx n="84" d="100"/>
          <a:sy n="8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>
        <c:manualLayout>
          <c:xMode val="edge"/>
          <c:yMode val="edge"/>
          <c:x val="0.21416083406240891"/>
          <c:y val="1.4879107253564786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130 ispitanika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Muškarci</c:v>
                </c:pt>
                <c:pt idx="1">
                  <c:v>Žene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0.26900000000000002</c:v>
                </c:pt>
                <c:pt idx="1">
                  <c:v>0.73099999999999998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Smatraš li da je u redu da muškarac/otac uzme porodiljni dopust po rođenju djeteta?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0.74299999999999999</c:v>
                </c:pt>
                <c:pt idx="1">
                  <c:v>0.25700000000000001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Smatraš li da je  redu da muškarac/otac uzme porodiljni dopust po rođenju djeteta?</c:v>
                </c:pt>
              </c:strCache>
            </c:strRef>
          </c:tx>
          <c:dLbls>
            <c:dLbl>
              <c:idx val="0"/>
              <c:layout>
                <c:manualLayout>
                  <c:x val="-0.12368790706717216"/>
                  <c:y val="-5.541363360982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0.72599999999999998</c:v>
                </c:pt>
                <c:pt idx="1">
                  <c:v>0.27400000000000002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 dirty="0"/>
              <a:t>Smatraš li da bi muškarac trebao imati glavnu ulogu hranitelja </a:t>
            </a:r>
            <a:r>
              <a:rPr lang="hr-HR" dirty="0" smtClean="0"/>
              <a:t>obitelji?</a:t>
            </a:r>
            <a:endParaRPr lang="hr-HR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Smatraš li da bi muškarac trebao imati glavnu ulogu hranitelja obitelji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0.45700000000000002</c:v>
                </c:pt>
                <c:pt idx="1">
                  <c:v>0.54300000000000004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Smatraš li da bi muškarac trebao imati glavnu ulogu hranitelja obitelji?</c:v>
                </c:pt>
              </c:strCache>
            </c:strRef>
          </c:tx>
          <c:dLbls>
            <c:dLbl>
              <c:idx val="0"/>
              <c:layout>
                <c:manualLayout>
                  <c:x val="-9.5910273729477954E-2"/>
                  <c:y val="0.117170385626668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0.23200000000000001</c:v>
                </c:pt>
                <c:pt idx="1">
                  <c:v>0.76800000000000002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Smatraš li da su žene dovoljno zastupljene na rukovodećim pozicijama?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Smatraš li da su žene dovoljno zastupljene na rukovodećim pozicijama?</c:v>
                </c:pt>
              </c:strCache>
            </c:strRef>
          </c:tx>
          <c:dLbls>
            <c:dLbl>
              <c:idx val="0"/>
              <c:layout>
                <c:manualLayout>
                  <c:x val="-8.0498484664494649E-2"/>
                  <c:y val="0.138642124559259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0.21099999999999999</c:v>
                </c:pt>
                <c:pt idx="1">
                  <c:v>0.78900000000000003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Smatraš li da je ženama teže napredovati u poslu?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0.314</c:v>
                </c:pt>
                <c:pt idx="1">
                  <c:v>0.68600000000000005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Smatraš li da je ženama teže napredovati u poslu?</c:v>
                </c:pt>
              </c:strCache>
            </c:strRef>
          </c:tx>
          <c:dLbls>
            <c:dLbl>
              <c:idx val="0"/>
              <c:layout>
                <c:manualLayout>
                  <c:x val="-0.11767003703409404"/>
                  <c:y val="-9.2003666259385356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Smatraš li da su muškarci bolje plaćeni za isti posao od žena?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0.42899999999999999</c:v>
                </c:pt>
                <c:pt idx="1">
                  <c:v>0.57099999999999995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Smatraš li da je ženama teže napredovati u poslu?</c:v>
                </c:pt>
              </c:strCache>
            </c:strRef>
          </c:tx>
          <c:dLbls>
            <c:dLbl>
              <c:idx val="0"/>
              <c:layout>
                <c:manualLayout>
                  <c:x val="-0.13214563921263153"/>
                  <c:y val="-4.4416482963881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0.70499999999999996</c:v>
                </c:pt>
                <c:pt idx="1">
                  <c:v>0.29499999999999998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Podupireš li rodnu ravnopravnost?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0.82899999999999996</c:v>
                </c:pt>
                <c:pt idx="1">
                  <c:v>0.17100000000000001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 dirty="0" smtClean="0"/>
              <a:t>Koga bi radije za šefa: ženu, muškarca ili ti nije bitan spol?</a:t>
            </a:r>
            <a:endParaRPr lang="hr-HR" dirty="0"/>
          </a:p>
        </c:rich>
      </c:tx>
      <c:layout>
        <c:manualLayout>
          <c:xMode val="edge"/>
          <c:yMode val="edge"/>
          <c:x val="8.107735794362568E-2"/>
          <c:y val="2.1596245994278979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Koga bi radije za šefa: ženu, muškarca ili ti nije bitan spol?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Muškarca</c:v>
                </c:pt>
                <c:pt idx="1">
                  <c:v>Ženu</c:v>
                </c:pt>
                <c:pt idx="2">
                  <c:v>Nebitno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0.17100000000000001</c:v>
                </c:pt>
                <c:pt idx="1">
                  <c:v>2.9000000000000001E-2</c:v>
                </c:pt>
                <c:pt idx="2" formatCode="0%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Koga bi radije za šefa: ženu, muškarca ilit i nije bitan spol?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Muškarca</c:v>
                </c:pt>
                <c:pt idx="1">
                  <c:v>Ženu</c:v>
                </c:pt>
                <c:pt idx="2">
                  <c:v>Nebitno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3.1E-2</c:v>
                </c:pt>
                <c:pt idx="1">
                  <c:v>0.13700000000000001</c:v>
                </c:pt>
                <c:pt idx="2">
                  <c:v>0.83199999999999996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Podupireš li rodnu ravnopravnost?</c:v>
                </c:pt>
              </c:strCache>
            </c:strRef>
          </c:tx>
          <c:dLbls>
            <c:dLbl>
              <c:idx val="0"/>
              <c:layout>
                <c:manualLayout>
                  <c:x val="2.8552420530766989E-3"/>
                  <c:y val="-0.406017549418223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</c:f>
              <c:strCache>
                <c:ptCount val="1"/>
                <c:pt idx="0">
                  <c:v>Da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Smatraš li da bi se kućanski poslovi trebali dijeliti na muške i ženske? </c:v>
                </c:pt>
              </c:strCache>
            </c:strRef>
          </c:tx>
          <c:dLbls>
            <c:dLbl>
              <c:idx val="0"/>
              <c:layout>
                <c:manualLayout>
                  <c:x val="-8.1863269981496303E-2"/>
                  <c:y val="7.5723943585847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9949542643409953E-2"/>
                  <c:y val="-1.3955656578698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0.371</c:v>
                </c:pt>
                <c:pt idx="1">
                  <c:v>0.629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Smatraš li da se kućanski poslovi trebaju dijeliti na muške i ženske?</c:v>
                </c:pt>
              </c:strCache>
            </c:strRef>
          </c:tx>
          <c:dLbls>
            <c:dLbl>
              <c:idx val="0"/>
              <c:layout>
                <c:manualLayout>
                  <c:x val="-8.6650837251133955E-2"/>
                  <c:y val="6.4991316754278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0.29499999999999998</c:v>
                </c:pt>
                <c:pt idx="1">
                  <c:v>0.70499999999999996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>
        <c:manualLayout>
          <c:xMode val="edge"/>
          <c:yMode val="edge"/>
          <c:x val="6.868055555555555E-2"/>
          <c:y val="1.8749427920998474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Briga za dijete (mijenjanje pelena, pranje i hranjenje djeteta) je ženski posao?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Briga za dijete (mijenjanje pelena, pranje i hranjenje djeteta) je ženski posao</c:v>
                </c:pt>
              </c:strCache>
            </c:strRef>
          </c:tx>
          <c:dLbls>
            <c:dLbl>
              <c:idx val="0"/>
              <c:layout>
                <c:manualLayout>
                  <c:x val="-8.2500963945182568E-2"/>
                  <c:y val="0.117028588806612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0.189</c:v>
                </c:pt>
                <c:pt idx="1">
                  <c:v>0.81100000000000005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Muškarac bi trebao imati konačnu riječ kod donošenja odluka za cijelu obitelj?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0.28599999999999998</c:v>
                </c:pt>
                <c:pt idx="1">
                  <c:v>0.71399999999999997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Muškarac bi trebao imati konačnu riječ pri donošenju odluka za cijelu obitelj?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1.0999999999999999E-2</c:v>
                </c:pt>
                <c:pt idx="1">
                  <c:v>0.98899999999999999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70DF7-88E4-4535-95EB-D099CEC076D7}" type="datetimeFigureOut">
              <a:rPr lang="hr-HR" smtClean="0"/>
              <a:t>21.12.2016.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12571-B59E-47B6-B8DC-E23B9E4124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406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12571-B59E-47B6-B8DC-E23B9E4124F8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696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DF6D-C588-4E6C-9E44-C59553BCA60A}" type="datetimeFigureOut">
              <a:rPr lang="hr-HR" smtClean="0"/>
              <a:t>21.12.2016.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418F-4904-4D89-8426-53C9C3B756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9947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DF6D-C588-4E6C-9E44-C59553BCA60A}" type="datetimeFigureOut">
              <a:rPr lang="hr-HR" smtClean="0"/>
              <a:t>21.12.2016.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418F-4904-4D89-8426-53C9C3B756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9156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DF6D-C588-4E6C-9E44-C59553BCA60A}" type="datetimeFigureOut">
              <a:rPr lang="hr-HR" smtClean="0"/>
              <a:t>21.12.2016.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418F-4904-4D89-8426-53C9C3B756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7874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DF6D-C588-4E6C-9E44-C59553BCA60A}" type="datetimeFigureOut">
              <a:rPr lang="hr-HR" smtClean="0"/>
              <a:t>21.12.2016.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418F-4904-4D89-8426-53C9C3B7568A}" type="slidenum">
              <a:rPr lang="hr-HR" smtClean="0"/>
              <a:t>‹#›</a:t>
            </a:fld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0035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DF6D-C588-4E6C-9E44-C59553BCA60A}" type="datetimeFigureOut">
              <a:rPr lang="hr-HR" smtClean="0"/>
              <a:t>21.12.2016.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418F-4904-4D89-8426-53C9C3B756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335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DF6D-C588-4E6C-9E44-C59553BCA60A}" type="datetimeFigureOut">
              <a:rPr lang="hr-HR" smtClean="0"/>
              <a:t>21.12.2016.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418F-4904-4D89-8426-53C9C3B756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7902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DF6D-C588-4E6C-9E44-C59553BCA60A}" type="datetimeFigureOut">
              <a:rPr lang="hr-HR" smtClean="0"/>
              <a:t>21.12.2016.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418F-4904-4D89-8426-53C9C3B756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2786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DF6D-C588-4E6C-9E44-C59553BCA60A}" type="datetimeFigureOut">
              <a:rPr lang="hr-HR" smtClean="0"/>
              <a:t>21.12.2016.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418F-4904-4D89-8426-53C9C3B756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3024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DF6D-C588-4E6C-9E44-C59553BCA60A}" type="datetimeFigureOut">
              <a:rPr lang="hr-HR" smtClean="0"/>
              <a:t>21.12.2016.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418F-4904-4D89-8426-53C9C3B756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72326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0C87-17A7-4BFE-8D4E-7032C64F6A37}" type="datetimeFigureOut">
              <a:rPr lang="hr-HR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21.12.2016.</a:t>
            </a:fld>
            <a:endParaRPr lang="hr-H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982B-EE89-417A-83F4-7017B3B867BE}" type="slidenum">
              <a:rPr lang="hr-HR" smtClean="0">
                <a:solidFill>
                  <a:srgbClr val="40BAD2"/>
                </a:solidFill>
              </a:rPr>
              <a:pPr/>
              <a:t>‹#›</a:t>
            </a:fld>
            <a:endParaRPr lang="hr-HR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7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0C87-17A7-4BFE-8D4E-7032C64F6A37}" type="datetimeFigureOut">
              <a:rPr lang="hr-HR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21.12.2016.</a:t>
            </a:fld>
            <a:endParaRPr lang="hr-H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982B-EE89-417A-83F4-7017B3B867BE}" type="slidenum">
              <a:rPr lang="hr-HR" smtClean="0">
                <a:solidFill>
                  <a:srgbClr val="40BAD2"/>
                </a:solidFill>
              </a:rPr>
              <a:pPr/>
              <a:t>‹#›</a:t>
            </a:fld>
            <a:endParaRPr lang="hr-HR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522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DF6D-C588-4E6C-9E44-C59553BCA60A}" type="datetimeFigureOut">
              <a:rPr lang="hr-HR" smtClean="0"/>
              <a:t>21.12.2016.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418F-4904-4D89-8426-53C9C3B756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6251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0C87-17A7-4BFE-8D4E-7032C64F6A37}" type="datetimeFigureOut">
              <a:rPr lang="hr-HR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21.12.2016.</a:t>
            </a:fld>
            <a:endParaRPr lang="hr-H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982B-EE89-417A-83F4-7017B3B867BE}" type="slidenum">
              <a:rPr lang="hr-HR" smtClean="0">
                <a:solidFill>
                  <a:srgbClr val="40BAD2"/>
                </a:solidFill>
              </a:rPr>
              <a:pPr/>
              <a:t>‹#›</a:t>
            </a:fld>
            <a:endParaRPr lang="hr-HR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634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0C87-17A7-4BFE-8D4E-7032C64F6A37}" type="datetimeFigureOut">
              <a:rPr lang="hr-HR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21.12.2016.</a:t>
            </a:fld>
            <a:endParaRPr lang="hr-H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982B-EE89-417A-83F4-7017B3B867BE}" type="slidenum">
              <a:rPr lang="hr-HR" smtClean="0">
                <a:solidFill>
                  <a:srgbClr val="40BAD2"/>
                </a:solidFill>
              </a:rPr>
              <a:pPr/>
              <a:t>‹#›</a:t>
            </a:fld>
            <a:endParaRPr lang="hr-HR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502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0C87-17A7-4BFE-8D4E-7032C64F6A37}" type="datetimeFigureOut">
              <a:rPr lang="hr-HR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21.12.2016.</a:t>
            </a:fld>
            <a:endParaRPr lang="hr-H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982B-EE89-417A-83F4-7017B3B867BE}" type="slidenum">
              <a:rPr lang="hr-HR" smtClean="0">
                <a:solidFill>
                  <a:srgbClr val="40BAD2"/>
                </a:solidFill>
              </a:rPr>
              <a:pPr/>
              <a:t>‹#›</a:t>
            </a:fld>
            <a:endParaRPr lang="hr-HR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311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0C87-17A7-4BFE-8D4E-7032C64F6A37}" type="datetimeFigureOut">
              <a:rPr lang="hr-HR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21.12.2016.</a:t>
            </a:fld>
            <a:endParaRPr lang="hr-H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982B-EE89-417A-83F4-7017B3B867BE}" type="slidenum">
              <a:rPr lang="hr-HR" smtClean="0">
                <a:solidFill>
                  <a:srgbClr val="40BAD2"/>
                </a:solidFill>
              </a:rPr>
              <a:pPr/>
              <a:t>‹#›</a:t>
            </a:fld>
            <a:endParaRPr lang="hr-HR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6646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0C87-17A7-4BFE-8D4E-7032C64F6A37}" type="datetimeFigureOut">
              <a:rPr lang="hr-HR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21.12.2016.</a:t>
            </a:fld>
            <a:endParaRPr lang="hr-H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982B-EE89-417A-83F4-7017B3B867BE}" type="slidenum">
              <a:rPr lang="hr-HR" smtClean="0">
                <a:solidFill>
                  <a:srgbClr val="40BAD2"/>
                </a:solidFill>
              </a:rPr>
              <a:pPr/>
              <a:t>‹#›</a:t>
            </a:fld>
            <a:endParaRPr lang="hr-HR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517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0C87-17A7-4BFE-8D4E-7032C64F6A37}" type="datetimeFigureOut">
              <a:rPr lang="hr-HR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21.12.2016.</a:t>
            </a:fld>
            <a:endParaRPr lang="hr-H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982B-EE89-417A-83F4-7017B3B867BE}" type="slidenum">
              <a:rPr lang="hr-HR" smtClean="0">
                <a:solidFill>
                  <a:srgbClr val="40BAD2"/>
                </a:solidFill>
              </a:rPr>
              <a:pPr/>
              <a:t>‹#›</a:t>
            </a:fld>
            <a:endParaRPr lang="hr-HR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3697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0C87-17A7-4BFE-8D4E-7032C64F6A37}" type="datetimeFigureOut">
              <a:rPr lang="hr-HR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21.12.2016.</a:t>
            </a:fld>
            <a:endParaRPr lang="hr-H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hr-H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982B-EE89-417A-83F4-7017B3B867BE}" type="slidenum">
              <a:rPr lang="hr-HR" smtClean="0">
                <a:solidFill>
                  <a:srgbClr val="40BAD2"/>
                </a:solidFill>
              </a:rPr>
              <a:pPr/>
              <a:t>‹#›</a:t>
            </a:fld>
            <a:endParaRPr lang="hr-HR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297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0C87-17A7-4BFE-8D4E-7032C64F6A37}" type="datetimeFigureOut">
              <a:rPr lang="hr-HR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21.12.2016.</a:t>
            </a:fld>
            <a:endParaRPr lang="hr-H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982B-EE89-417A-83F4-7017B3B867BE}" type="slidenum">
              <a:rPr lang="hr-HR" smtClean="0">
                <a:solidFill>
                  <a:srgbClr val="40BAD2"/>
                </a:solidFill>
              </a:rPr>
              <a:pPr/>
              <a:t>‹#›</a:t>
            </a:fld>
            <a:endParaRPr lang="hr-HR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529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0C87-17A7-4BFE-8D4E-7032C64F6A37}" type="datetimeFigureOut">
              <a:rPr lang="hr-HR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21.12.2016.</a:t>
            </a:fld>
            <a:endParaRPr lang="hr-H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982B-EE89-417A-83F4-7017B3B867BE}" type="slidenum">
              <a:rPr lang="hr-HR" smtClean="0">
                <a:solidFill>
                  <a:srgbClr val="40BAD2"/>
                </a:solidFill>
              </a:rPr>
              <a:pPr/>
              <a:t>‹#›</a:t>
            </a:fld>
            <a:endParaRPr lang="hr-HR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61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DF6D-C588-4E6C-9E44-C59553BCA60A}" type="datetimeFigureOut">
              <a:rPr lang="hr-HR" smtClean="0"/>
              <a:t>21.12.2016.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418F-4904-4D89-8426-53C9C3B756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54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DF6D-C588-4E6C-9E44-C59553BCA60A}" type="datetimeFigureOut">
              <a:rPr lang="hr-HR" smtClean="0"/>
              <a:t>21.12.2016.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418F-4904-4D89-8426-53C9C3B756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3559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DF6D-C588-4E6C-9E44-C59553BCA60A}" type="datetimeFigureOut">
              <a:rPr lang="hr-HR" smtClean="0"/>
              <a:t>21.12.2016.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418F-4904-4D89-8426-53C9C3B756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1057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DF6D-C588-4E6C-9E44-C59553BCA60A}" type="datetimeFigureOut">
              <a:rPr lang="hr-HR" smtClean="0"/>
              <a:t>21.12.2016.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418F-4904-4D89-8426-53C9C3B756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05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DF6D-C588-4E6C-9E44-C59553BCA60A}" type="datetimeFigureOut">
              <a:rPr lang="hr-HR" smtClean="0"/>
              <a:t>21.12.2016.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418F-4904-4D89-8426-53C9C3B756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00910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DF6D-C588-4E6C-9E44-C59553BCA60A}" type="datetimeFigureOut">
              <a:rPr lang="hr-HR" smtClean="0"/>
              <a:t>21.12.2016.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418F-4904-4D89-8426-53C9C3B756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00579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DF6D-C588-4E6C-9E44-C59553BCA60A}" type="datetimeFigureOut">
              <a:rPr lang="hr-HR" smtClean="0"/>
              <a:t>21.12.2016.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418F-4904-4D89-8426-53C9C3B756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2913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8BFDF6D-C588-4E6C-9E44-C59553BCA60A}" type="datetimeFigureOut">
              <a:rPr lang="hr-HR" smtClean="0"/>
              <a:t>21.12.2016.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F418F-4904-4D89-8426-53C9C3B756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97451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  <p:sldLayoutId id="2147484056" r:id="rId14"/>
    <p:sldLayoutId id="2147484057" r:id="rId15"/>
    <p:sldLayoutId id="2147484058" r:id="rId16"/>
    <p:sldLayoutId id="21474840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F8E0C87-17A7-4BFE-8D4E-7032C64F6A37}" type="datetimeFigureOut">
              <a:rPr lang="hr-HR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21.12.2016.</a:t>
            </a:fld>
            <a:endParaRPr lang="hr-H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hr-H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F4C5982B-EE89-417A-83F4-7017B3B867BE}" type="slidenum">
              <a:rPr lang="hr-HR" smtClean="0">
                <a:solidFill>
                  <a:srgbClr val="40BAD2"/>
                </a:solidFill>
              </a:rPr>
              <a:pPr/>
              <a:t>‹#›</a:t>
            </a:fld>
            <a:endParaRPr lang="hr-HR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47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10912" y="260648"/>
            <a:ext cx="7772400" cy="1470025"/>
          </a:xfrm>
        </p:spPr>
        <p:txBody>
          <a:bodyPr>
            <a:noAutofit/>
          </a:bodyPr>
          <a:lstStyle/>
          <a:p>
            <a:r>
              <a:rPr lang="hr-HR" sz="5000" b="1" i="1" dirty="0" smtClean="0"/>
              <a:t>Ravnopravnost spolova</a:t>
            </a:r>
            <a:endParaRPr lang="hr-HR" sz="5000" b="1" i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2" y="2348880"/>
            <a:ext cx="4248472" cy="4248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6056" y="4473116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Gradsko vijeće mladih</a:t>
            </a:r>
          </a:p>
          <a:p>
            <a:r>
              <a:rPr lang="hr-HR" sz="2400" b="1" dirty="0" smtClean="0"/>
              <a:t>Srednje škole Mate Blažine </a:t>
            </a:r>
          </a:p>
          <a:p>
            <a:r>
              <a:rPr lang="hr-HR" sz="2400" b="1" dirty="0" smtClean="0"/>
              <a:t>Labin</a:t>
            </a:r>
          </a:p>
          <a:p>
            <a:r>
              <a:rPr lang="hr-HR" sz="2400" b="1" dirty="0" smtClean="0"/>
              <a:t>Šk. god. 2016./2017.</a:t>
            </a: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97501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idx="1"/>
          </p:nvPr>
        </p:nvSpPr>
        <p:spPr>
          <a:xfrm>
            <a:off x="0" y="188913"/>
            <a:ext cx="9144000" cy="64801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000" dirty="0"/>
              <a:t>Četvrti strateški cilj: </a:t>
            </a:r>
          </a:p>
          <a:p>
            <a:pPr marL="0" indent="0" algn="ctr">
              <a:buNone/>
            </a:pPr>
            <a:r>
              <a:rPr lang="hr-HR" sz="3000" dirty="0"/>
              <a:t>postizanje ravnoteže u zastupljenosti žena i muškaraca pri donošenju odluka u političkom i javnom sektoru </a:t>
            </a:r>
          </a:p>
          <a:p>
            <a:pPr marL="0" indent="0">
              <a:buNone/>
            </a:pPr>
            <a:r>
              <a:rPr lang="hr-HR" sz="2400" dirty="0"/>
              <a:t>Pluralistička demokracija zahtijeva ravnotežu u zastupljenosti žena i muškaraca pri donošenju odluka u političkom i javnom sektoru. </a:t>
            </a:r>
          </a:p>
          <a:p>
            <a:pPr marL="0" indent="0">
              <a:buNone/>
            </a:pPr>
            <a:endParaRPr lang="hr-HR" sz="1000" dirty="0" smtClean="0"/>
          </a:p>
          <a:p>
            <a:pPr marL="0" indent="0">
              <a:buNone/>
            </a:pPr>
            <a:r>
              <a:rPr lang="nb-NO" sz="3000" dirty="0" smtClean="0"/>
              <a:t>Djelovanje </a:t>
            </a:r>
            <a:r>
              <a:rPr lang="nb-NO" sz="3000" dirty="0"/>
              <a:t>će se usmjeriti na:</a:t>
            </a:r>
            <a:endParaRPr lang="hr-HR" sz="3000" dirty="0"/>
          </a:p>
          <a:p>
            <a:pPr marL="457200" indent="-457200">
              <a:buFont typeface="+mj-lt"/>
              <a:buAutoNum type="arabicPeriod"/>
            </a:pPr>
            <a:r>
              <a:rPr lang="hr-HR" sz="2400" dirty="0" smtClean="0"/>
              <a:t>Postizanje </a:t>
            </a:r>
            <a:r>
              <a:rPr lang="hr-HR" sz="2400" dirty="0"/>
              <a:t>ravnoteže u zastupljenosti žena i muškaraca u </a:t>
            </a:r>
            <a:r>
              <a:rPr lang="hr-HR" sz="2400" dirty="0" smtClean="0"/>
              <a:t>političkom </a:t>
            </a:r>
            <a:r>
              <a:rPr lang="hr-HR" sz="2400" dirty="0"/>
              <a:t>ili javnom životu u svim tijelima koja donose 	odluke.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 smtClean="0"/>
              <a:t>Praćenje </a:t>
            </a:r>
            <a:r>
              <a:rPr lang="hr-HR" sz="2400" dirty="0"/>
              <a:t>napretka u zastupljenosti žena pri donošenju </a:t>
            </a:r>
            <a:r>
              <a:rPr lang="hr-HR" sz="2400" dirty="0" smtClean="0"/>
              <a:t>odluka</a:t>
            </a:r>
            <a:r>
              <a:rPr lang="hr-HR" sz="2400" dirty="0"/>
              <a:t>, osiguranje vidljivosti podataka i primjera dobre 	prakse u državama članicama, što će se ponajprije 	provoditi kroz prikupljanje i širenje informacija o provedbi.</a:t>
            </a:r>
          </a:p>
        </p:txBody>
      </p:sp>
    </p:spTree>
    <p:extLst>
      <p:ext uri="{BB962C8B-B14F-4D97-AF65-F5344CB8AC3E}">
        <p14:creationId xmlns:p14="http://schemas.microsoft.com/office/powerpoint/2010/main" val="428409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648072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hr-HR" sz="2400" dirty="0" smtClean="0"/>
              <a:t>Identificiranje </a:t>
            </a:r>
            <a:r>
              <a:rPr lang="hr-HR" sz="2400" dirty="0"/>
              <a:t>mjera koje su usmjerene na osnaživanje žena </a:t>
            </a:r>
            <a:r>
              <a:rPr lang="hr-HR" sz="2400" dirty="0" smtClean="0"/>
              <a:t>koje </a:t>
            </a:r>
            <a:r>
              <a:rPr lang="hr-HR" sz="2400" dirty="0"/>
              <a:t>su se kandidirale ili su izabrane za neku funkciju, kako bi </a:t>
            </a:r>
            <a:r>
              <a:rPr lang="hr-HR" sz="2400" dirty="0" smtClean="0"/>
              <a:t>se </a:t>
            </a:r>
            <a:r>
              <a:rPr lang="hr-HR" sz="2400" dirty="0"/>
              <a:t>olakšalo i potaknulo njihovo sudjelovanje u izborima na </a:t>
            </a:r>
            <a:r>
              <a:rPr lang="hr-HR" sz="2400" dirty="0" smtClean="0"/>
              <a:t>nacionalnoj</a:t>
            </a:r>
            <a:r>
              <a:rPr lang="hr-HR" sz="2400" dirty="0"/>
              <a:t>, regionalnoj i lokalnoj razini. 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hr-HR" sz="2400" dirty="0" smtClean="0"/>
              <a:t>Primijenit </a:t>
            </a:r>
            <a:r>
              <a:rPr lang="hr-HR" sz="2400" dirty="0"/>
              <a:t>će se mjere koje se odnose na izborne sustave, </a:t>
            </a:r>
            <a:r>
              <a:rPr lang="hr-HR" sz="2400" dirty="0" smtClean="0"/>
              <a:t>jednaku </a:t>
            </a:r>
            <a:r>
              <a:rPr lang="hr-HR" sz="2400" dirty="0"/>
              <a:t>razinu zastupljenosti obaju spolova, javno </a:t>
            </a:r>
            <a:r>
              <a:rPr lang="hr-HR" sz="2400" dirty="0" smtClean="0"/>
              <a:t>financiranje </a:t>
            </a:r>
            <a:r>
              <a:rPr lang="hr-HR" sz="2400" dirty="0"/>
              <a:t>političkih stranaka i radnih uvjeta izabranih </a:t>
            </a:r>
            <a:r>
              <a:rPr lang="hr-HR" sz="2400" dirty="0" smtClean="0"/>
              <a:t>zastupnika</a:t>
            </a:r>
            <a:r>
              <a:rPr lang="hr-HR" sz="2400" dirty="0"/>
              <a:t>, te će se poticati žene da sudjeluju u izbornom </a:t>
            </a:r>
            <a:r>
              <a:rPr lang="hr-HR" sz="2400" dirty="0" smtClean="0"/>
              <a:t>procesu </a:t>
            </a:r>
            <a:r>
              <a:rPr lang="hr-HR" sz="2400" dirty="0"/>
              <a:t>putem glasanja.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hr-HR" sz="2400" dirty="0" smtClean="0"/>
              <a:t>Postizanje </a:t>
            </a:r>
            <a:r>
              <a:rPr lang="hr-HR" sz="2400" dirty="0"/>
              <a:t>ravnoteže u zastupljenosti u tijelima, institucijama </a:t>
            </a:r>
            <a:r>
              <a:rPr lang="hr-HR" sz="2400" dirty="0" smtClean="0"/>
              <a:t>i </a:t>
            </a:r>
            <a:r>
              <a:rPr lang="hr-HR" sz="2400" dirty="0"/>
              <a:t>procesima donošenja odluka Vijeća Europe, kao i na višim i </a:t>
            </a:r>
            <a:r>
              <a:rPr lang="hr-HR" sz="2400" dirty="0" smtClean="0"/>
              <a:t>srednjim </a:t>
            </a:r>
            <a:r>
              <a:rPr lang="hr-HR" sz="2400" dirty="0"/>
              <a:t>rukovodećim pozicijama unutar Tajništva. </a:t>
            </a:r>
          </a:p>
          <a:p>
            <a:pPr marL="0" indent="0">
              <a:buNone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415726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000" dirty="0"/>
              <a:t>P</a:t>
            </a:r>
            <a:r>
              <a:rPr lang="vi-VN" sz="3000" dirty="0"/>
              <a:t>eti strateški cilj: </a:t>
            </a:r>
            <a:endParaRPr lang="hr-HR" sz="3000" dirty="0"/>
          </a:p>
          <a:p>
            <a:pPr marL="0" indent="0" algn="ctr">
              <a:buNone/>
            </a:pPr>
            <a:r>
              <a:rPr lang="vi-VN" sz="3000" dirty="0"/>
              <a:t>uvođenje načela ravnopravnosti spolova u cjelokupnu politiku i mjere</a:t>
            </a:r>
            <a:endParaRPr lang="hr-HR" sz="3000" dirty="0"/>
          </a:p>
          <a:p>
            <a:pPr marL="0" indent="0" algn="just">
              <a:buNone/>
            </a:pPr>
            <a:r>
              <a:rPr lang="vi-VN" sz="2400" dirty="0"/>
              <a:t>Uvođenje načela ravnopravnosti spolova je (re)organizacija, unapređenje, razvoj i vrednovanje političkih procesa s ciljem uključivanja gledišta ravnopravnosti spolova u cjelokupnu politiku na svim razinama</a:t>
            </a:r>
            <a:r>
              <a:rPr lang="hr-HR" sz="2400" dirty="0"/>
              <a:t>.</a:t>
            </a:r>
          </a:p>
          <a:p>
            <a:pPr marL="0" indent="0">
              <a:buNone/>
            </a:pPr>
            <a:r>
              <a:rPr lang="hr-HR" sz="3000" dirty="0"/>
              <a:t>Vijeće Europe nastojat će uvesti načela ravnopravnosti spolova u: 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 smtClean="0"/>
              <a:t>R</a:t>
            </a:r>
            <a:r>
              <a:rPr lang="vi-VN" sz="2400" dirty="0"/>
              <a:t>azličita područja politike, osobito u područja vezana uz </a:t>
            </a:r>
            <a:r>
              <a:rPr lang="vi-VN" sz="2400" dirty="0" smtClean="0"/>
              <a:t>pravosuđe</a:t>
            </a:r>
            <a:r>
              <a:rPr lang="vi-VN" sz="2400" dirty="0"/>
              <a:t>, policiju, lokalne vlasti, medije, kulture, </a:t>
            </a:r>
            <a:r>
              <a:rPr lang="vi-VN" sz="2400" dirty="0" smtClean="0"/>
              <a:t>obrazovanje</a:t>
            </a:r>
            <a:r>
              <a:rPr lang="vi-VN" sz="2400" dirty="0"/>
              <a:t>, manjine, migracije, </a:t>
            </a:r>
            <a:r>
              <a:rPr lang="hr-HR" sz="2400" dirty="0"/>
              <a:t>R</a:t>
            </a:r>
            <a:r>
              <a:rPr lang="vi-VN" sz="2400" dirty="0"/>
              <a:t>ome, dječja prava, </a:t>
            </a:r>
            <a:r>
              <a:rPr lang="hr-HR" sz="2400" dirty="0"/>
              <a:t>	</a:t>
            </a:r>
            <a:r>
              <a:rPr lang="vi-VN" sz="2400" dirty="0"/>
              <a:t>bioetiku, socijalnu koheziju, mlade i sport, borbu protiv </a:t>
            </a:r>
            <a:r>
              <a:rPr lang="hr-HR" sz="2400" dirty="0"/>
              <a:t>	</a:t>
            </a:r>
            <a:r>
              <a:rPr lang="vi-VN" sz="2400" dirty="0"/>
              <a:t>korupcije, trgovine ljudima i zloporabe droga</a:t>
            </a:r>
            <a:r>
              <a:rPr lang="hr-H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4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770504"/>
            <a:ext cx="8640960" cy="612068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hr-HR" sz="2400" dirty="0" smtClean="0"/>
              <a:t>Razvoj </a:t>
            </a:r>
            <a:r>
              <a:rPr lang="hr-HR" sz="2400" dirty="0"/>
              <a:t>i provedbu programa, projekata i aktivnosti vezanih uz 	suradnju.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hr-HR" sz="2400" dirty="0" smtClean="0"/>
              <a:t>P</a:t>
            </a:r>
            <a:r>
              <a:rPr lang="vi-VN" sz="2400" dirty="0"/>
              <a:t>rocese razvoja politika i rad različitih tijela i </a:t>
            </a:r>
            <a:r>
              <a:rPr lang="hr-HR" sz="2400" dirty="0"/>
              <a:t>	</a:t>
            </a:r>
            <a:r>
              <a:rPr lang="vi-VN" sz="2400" dirty="0"/>
              <a:t>institucijama, osobito kroz mobilizaciju i doprinos:</a:t>
            </a:r>
            <a:endParaRPr lang="hr-HR" sz="2400" dirty="0"/>
          </a:p>
          <a:p>
            <a:pPr marL="1622425" indent="-457200">
              <a:buFont typeface="Wingdings" panose="05000000000000000000" pitchFamily="2" charset="2"/>
              <a:buChar char="q"/>
            </a:pPr>
            <a:r>
              <a:rPr lang="vi-VN" sz="2300" dirty="0" smtClean="0"/>
              <a:t>Odbora </a:t>
            </a:r>
            <a:r>
              <a:rPr lang="vi-VN" sz="2300" dirty="0"/>
              <a:t>ministara/ica, Parlamentarne skupštine, </a:t>
            </a:r>
            <a:r>
              <a:rPr lang="vi-VN" sz="2300" dirty="0" smtClean="0"/>
              <a:t>Kongresa </a:t>
            </a:r>
            <a:r>
              <a:rPr lang="vi-VN" sz="2300" dirty="0"/>
              <a:t>lokalnih i regionalnih vlasti Vijeća Europe, </a:t>
            </a:r>
            <a:r>
              <a:rPr lang="vi-VN" sz="2300" dirty="0" smtClean="0"/>
              <a:t>Europskog </a:t>
            </a:r>
            <a:r>
              <a:rPr lang="vi-VN" sz="2300" dirty="0"/>
              <a:t>suda za ljudska prava i Povjerenika za </a:t>
            </a:r>
            <a:r>
              <a:rPr lang="vi-VN" sz="2300" dirty="0" smtClean="0"/>
              <a:t>ljudska </a:t>
            </a:r>
            <a:r>
              <a:rPr lang="vi-VN" sz="2300" dirty="0"/>
              <a:t>prava</a:t>
            </a:r>
            <a:r>
              <a:rPr lang="hr-HR" sz="2300" dirty="0"/>
              <a:t>.</a:t>
            </a:r>
          </a:p>
          <a:p>
            <a:pPr marL="1622425" indent="-457200">
              <a:buFont typeface="Wingdings" panose="05000000000000000000" pitchFamily="2" charset="2"/>
              <a:buChar char="q"/>
            </a:pPr>
            <a:r>
              <a:rPr lang="vi-VN" sz="2300" dirty="0" smtClean="0"/>
              <a:t>koordinacijskih </a:t>
            </a:r>
            <a:r>
              <a:rPr lang="vi-VN" sz="2300" dirty="0"/>
              <a:t>odbora i drugih međuvladinih tijela</a:t>
            </a:r>
            <a:endParaRPr lang="hr-HR" sz="2300" dirty="0"/>
          </a:p>
          <a:p>
            <a:pPr marL="1622425" indent="-457200">
              <a:buFont typeface="Wingdings" panose="05000000000000000000" pitchFamily="2" charset="2"/>
              <a:buChar char="q"/>
            </a:pPr>
            <a:r>
              <a:rPr lang="vi-VN" sz="2300" dirty="0" smtClean="0"/>
              <a:t>kroz </a:t>
            </a:r>
            <a:r>
              <a:rPr lang="vi-VN" sz="2300" dirty="0"/>
              <a:t>mehanizme praćenja</a:t>
            </a:r>
            <a:endParaRPr lang="hr-HR" sz="2300" dirty="0"/>
          </a:p>
          <a:p>
            <a:pPr marL="1622425" indent="-457200">
              <a:buFont typeface="Wingdings" panose="05000000000000000000" pitchFamily="2" charset="2"/>
              <a:buChar char="q"/>
            </a:pPr>
            <a:r>
              <a:rPr lang="vi-VN" sz="2300" dirty="0" smtClean="0"/>
              <a:t>kroz </a:t>
            </a:r>
            <a:r>
              <a:rPr lang="vi-VN" sz="2300" dirty="0"/>
              <a:t>parcijalne sporazume</a:t>
            </a:r>
            <a:endParaRPr lang="hr-HR" sz="2300" dirty="0"/>
          </a:p>
          <a:p>
            <a:pPr marL="457200" indent="-457200">
              <a:buFont typeface="+mj-lt"/>
              <a:buAutoNum type="arabicPeriod" startAt="4"/>
            </a:pPr>
            <a:r>
              <a:rPr lang="hr-HR" sz="2400" dirty="0" smtClean="0"/>
              <a:t>Politike </a:t>
            </a:r>
            <a:r>
              <a:rPr lang="hr-HR" sz="2400" dirty="0"/>
              <a:t>Vijeća Europe vezane uz zapošljavanje.</a:t>
            </a:r>
          </a:p>
        </p:txBody>
      </p:sp>
    </p:spTree>
    <p:extLst>
      <p:ext uri="{BB962C8B-B14F-4D97-AF65-F5344CB8AC3E}">
        <p14:creationId xmlns:p14="http://schemas.microsoft.com/office/powerpoint/2010/main" val="362590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8193260" cy="2252153"/>
          </a:xfrm>
        </p:spPr>
        <p:txBody>
          <a:bodyPr>
            <a:noAutofit/>
          </a:bodyPr>
          <a:lstStyle/>
          <a:p>
            <a:r>
              <a:rPr lang="hr-HR" sz="4400" b="1" i="1" dirty="0"/>
              <a:t>Izvješće o radu pravobraniteljice za ravnopravnost spolova za 2015.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708920"/>
            <a:ext cx="6048672" cy="3753130"/>
          </a:xfrm>
        </p:spPr>
        <p:txBody>
          <a:bodyPr>
            <a:normAutofit/>
          </a:bodyPr>
          <a:lstStyle/>
          <a:p>
            <a:r>
              <a:rPr lang="hr-HR" sz="2400" cap="none" dirty="0" smtClean="0">
                <a:solidFill>
                  <a:schemeClr val="tx1"/>
                </a:solidFill>
              </a:rPr>
              <a:t>Pravobraniteljica za ravnopravnost spolova je neovisno tijelo za suzbijanje diskriminacije po osnovama spola, bračnog i obiteljskog statusa, trudnoće i materinstva, spolne orijentacije i rodnog identiteta.</a:t>
            </a:r>
          </a:p>
          <a:p>
            <a:pPr algn="l"/>
            <a:endParaRPr lang="hr-HR" sz="1500" cap="none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400" cap="none" dirty="0" smtClean="0">
                <a:solidFill>
                  <a:schemeClr val="tx1"/>
                </a:solidFill>
              </a:rPr>
              <a:t>Tijekom 2015. god ukupno 2.467 predmeta</a:t>
            </a:r>
            <a:endParaRPr lang="hr-HR" sz="2400" cap="none" dirty="0" smtClean="0">
              <a:solidFill>
                <a:schemeClr val="tx1"/>
              </a:solidFill>
            </a:endParaRPr>
          </a:p>
          <a:p>
            <a:pPr algn="l"/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744346"/>
            <a:ext cx="2144588" cy="313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3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ZAPOŠLJAVANJE I RAD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1268760"/>
            <a:ext cx="8335762" cy="4339497"/>
          </a:xfrm>
        </p:spPr>
        <p:txBody>
          <a:bodyPr>
            <a:noAutofit/>
          </a:bodyPr>
          <a:lstStyle/>
          <a:p>
            <a:r>
              <a:rPr lang="hr-HR" sz="2200" dirty="0"/>
              <a:t>Prema podacima Eurostata žene predstavljaju </a:t>
            </a:r>
            <a:r>
              <a:rPr lang="hr-HR" sz="2200" dirty="0" smtClean="0"/>
              <a:t>51,73</a:t>
            </a:r>
            <a:r>
              <a:rPr lang="hr-HR" sz="2200" dirty="0"/>
              <a:t>% ukupnog stanovništva Republike Hrvatske, ali nastavljaju biti dominantno zastupljene u radno neaktivnom stanovništvu. Prema podacima Državnog zavoda za statistiku (DSZ) objavljenima u 2015., žene su predstavljale čak 58,9% radno neaktivnog stanovništva i tek 45,9% aktivnog stanovništva. </a:t>
            </a:r>
            <a:endParaRPr lang="hr-HR" sz="2200" dirty="0" smtClean="0"/>
          </a:p>
          <a:p>
            <a:r>
              <a:rPr lang="hr-HR" sz="2200" dirty="0" smtClean="0"/>
              <a:t>Pravobraniteljica </a:t>
            </a:r>
            <a:r>
              <a:rPr lang="hr-HR" sz="2200" dirty="0"/>
              <a:t>već godinama upozorava kako ovako niska stopa radne aktivnosti žena u Hrvatskoj ukazuje na izuzetno visok rizik njihove ekonomske ovisnosti o muškarcima tj. izloženosti ekonomskom siromaštvu.</a:t>
            </a:r>
          </a:p>
          <a:p>
            <a:r>
              <a:rPr lang="hr-HR" sz="2200" dirty="0"/>
              <a:t>Od ukupno 19 područja djelatnosti, žene su izrazito ili značajno podzastupljene u 8 područja</a:t>
            </a:r>
          </a:p>
          <a:p>
            <a:r>
              <a:rPr lang="hr-HR" sz="2200" dirty="0"/>
              <a:t>Muškarac prosječno godišnje zaradi 10.382 k</a:t>
            </a:r>
            <a:r>
              <a:rPr lang="hr-HR" sz="2200" dirty="0" smtClean="0"/>
              <a:t>n </a:t>
            </a:r>
            <a:r>
              <a:rPr lang="hr-HR" sz="2200" dirty="0"/>
              <a:t>(2014. - 9.708 </a:t>
            </a:r>
            <a:r>
              <a:rPr lang="hr-HR" sz="2200" dirty="0" smtClean="0"/>
              <a:t>kn) </a:t>
            </a:r>
            <a:r>
              <a:rPr lang="hr-HR" sz="2200" dirty="0"/>
              <a:t>bruto više od žene, odnosno jaz u plaćama u 2015. iznosi 10,2%.</a:t>
            </a:r>
          </a:p>
        </p:txBody>
      </p:sp>
    </p:spTree>
    <p:extLst>
      <p:ext uri="{BB962C8B-B14F-4D97-AF65-F5344CB8AC3E}">
        <p14:creationId xmlns:p14="http://schemas.microsoft.com/office/powerpoint/2010/main" val="109037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032066"/>
          </a:xfrm>
        </p:spPr>
        <p:txBody>
          <a:bodyPr/>
          <a:lstStyle/>
          <a:p>
            <a:r>
              <a:rPr lang="hr-HR" dirty="0"/>
              <a:t>ZAPOŠLJAVANJE I RAD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1268760"/>
            <a:ext cx="8191746" cy="5256583"/>
          </a:xfrm>
        </p:spPr>
        <p:txBody>
          <a:bodyPr>
            <a:normAutofit/>
          </a:bodyPr>
          <a:lstStyle/>
          <a:p>
            <a:r>
              <a:rPr lang="vi-VN" sz="2200" dirty="0"/>
              <a:t>Najveći dio pritužbi građani/ke su podnosili smatrajući da su bili izloženi diskriminaciji temeljem spola i one čine 94% pritužbi u području rada i zapošljavanja, potom pritužbe temeljem spolne orijentacije čine 2,7%, dok pritužbe temeljem bračnog i obiteljskog statusa čine 3,3%.</a:t>
            </a:r>
            <a:endParaRPr lang="hr-HR" sz="2200" dirty="0"/>
          </a:p>
          <a:p>
            <a:r>
              <a:rPr lang="hr-HR" sz="2200" dirty="0"/>
              <a:t>Od 118 slučajeva pritužbi koje su se odnosile na područje rada i zapošljavanja temeljem spola, 40% pritužbi odnosilo se na spolno uznemiravanje. Svi slučajevi odnosili su se na zaštitu žena.</a:t>
            </a:r>
          </a:p>
          <a:p>
            <a:r>
              <a:rPr lang="vi-VN" sz="2200" dirty="0"/>
              <a:t>žene su s udjelom od 40% među državnim dužnosnicima u tijelima državne uprave i udjelom od 47% među rukovodećim državnim službenicima</a:t>
            </a:r>
            <a:endParaRPr lang="hr-HR" sz="2200" dirty="0"/>
          </a:p>
          <a:p>
            <a:r>
              <a:rPr lang="pl-PL" sz="2200" dirty="0"/>
              <a:t>2,04% očeva koristilo je rodiljni i roditeljski </a:t>
            </a:r>
            <a:r>
              <a:rPr lang="pl-PL" sz="2200" dirty="0" smtClean="0"/>
              <a:t>dopust </a:t>
            </a:r>
            <a:r>
              <a:rPr lang="pl-PL" sz="2200" dirty="0"/>
              <a:t>(porast u odnosu na 2014.)</a:t>
            </a:r>
            <a:endParaRPr lang="hr-HR" sz="2200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5183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055380" cy="816042"/>
          </a:xfrm>
        </p:spPr>
        <p:txBody>
          <a:bodyPr/>
          <a:lstStyle/>
          <a:p>
            <a:r>
              <a:rPr lang="hr-HR" dirty="0"/>
              <a:t>OBITELJ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04682"/>
            <a:ext cx="8568952" cy="5736686"/>
          </a:xfrm>
        </p:spPr>
        <p:txBody>
          <a:bodyPr>
            <a:normAutofit fontScale="85000" lnSpcReduction="20000"/>
          </a:bodyPr>
          <a:lstStyle/>
          <a:p>
            <a:r>
              <a:rPr lang="hr-HR" sz="2600" dirty="0"/>
              <a:t>Zbog prekršajnog djela nasilja u obitelji, policija je prekršajno prijavila 13.775 osoba što je </a:t>
            </a:r>
            <a:r>
              <a:rPr lang="pl-PL" sz="2600" dirty="0"/>
              <a:t>7,4% manje prijavljenih osoba u odnosu na </a:t>
            </a:r>
            <a:r>
              <a:rPr lang="pl-PL" sz="2600" dirty="0" smtClean="0"/>
              <a:t>2014.</a:t>
            </a:r>
            <a:endParaRPr lang="pl-PL" sz="2600" dirty="0"/>
          </a:p>
          <a:p>
            <a:r>
              <a:rPr lang="pl-PL" sz="2600" dirty="0"/>
              <a:t>64% žrtvi su žene, a 36% muškarci</a:t>
            </a:r>
          </a:p>
          <a:p>
            <a:r>
              <a:rPr lang="hr-HR" sz="2600" dirty="0"/>
              <a:t>104,2% više žrtava nasilja među bliskim osobama</a:t>
            </a:r>
          </a:p>
          <a:p>
            <a:r>
              <a:rPr lang="hr-HR" sz="2600" dirty="0"/>
              <a:t>Mnogi propusti centara za socijalnu skrb prema žrtvama </a:t>
            </a:r>
            <a:r>
              <a:rPr lang="hr-HR" sz="2600" dirty="0" smtClean="0"/>
              <a:t>nasilju </a:t>
            </a:r>
            <a:r>
              <a:rPr lang="hr-HR" sz="2600" dirty="0"/>
              <a:t>obitelji te </a:t>
            </a:r>
            <a:r>
              <a:rPr lang="hr-HR" sz="2600" dirty="0" smtClean="0"/>
              <a:t>mnogi </a:t>
            </a:r>
            <a:r>
              <a:rPr lang="hr-HR" sz="2600" dirty="0"/>
              <a:t>propusti policije i pravosuđa.</a:t>
            </a:r>
          </a:p>
          <a:p>
            <a:r>
              <a:rPr lang="hr-HR" sz="2600" dirty="0"/>
              <a:t>Ne provođenje stambenog zbrinjavanja žrtava nasilja </a:t>
            </a:r>
            <a:r>
              <a:rPr lang="hr-HR" sz="2600" dirty="0">
                <a:sym typeface="Wingdings" panose="05000000000000000000" pitchFamily="2" charset="2"/>
              </a:rPr>
              <a:t> </a:t>
            </a:r>
            <a:r>
              <a:rPr lang="es-ES" sz="2600" dirty="0" err="1">
                <a:sym typeface="Wingdings" panose="05000000000000000000" pitchFamily="2" charset="2"/>
              </a:rPr>
              <a:t>vrlo</a:t>
            </a:r>
            <a:r>
              <a:rPr lang="es-ES" sz="2600" dirty="0">
                <a:sym typeface="Wingdings" panose="05000000000000000000" pitchFamily="2" charset="2"/>
              </a:rPr>
              <a:t> </a:t>
            </a:r>
            <a:r>
              <a:rPr lang="es-ES" sz="2600" dirty="0" err="1">
                <a:sym typeface="Wingdings" panose="05000000000000000000" pitchFamily="2" charset="2"/>
              </a:rPr>
              <a:t>malen</a:t>
            </a:r>
            <a:r>
              <a:rPr lang="es-ES" sz="2600" dirty="0">
                <a:sym typeface="Wingdings" panose="05000000000000000000" pitchFamily="2" charset="2"/>
              </a:rPr>
              <a:t> </a:t>
            </a:r>
            <a:r>
              <a:rPr lang="es-ES" sz="2600" dirty="0" err="1">
                <a:sym typeface="Wingdings" panose="05000000000000000000" pitchFamily="2" charset="2"/>
              </a:rPr>
              <a:t>udio</a:t>
            </a:r>
            <a:r>
              <a:rPr lang="es-ES" sz="2600" dirty="0">
                <a:sym typeface="Wingdings" panose="05000000000000000000" pitchFamily="2" charset="2"/>
              </a:rPr>
              <a:t> </a:t>
            </a:r>
            <a:r>
              <a:rPr lang="es-ES" sz="2600" dirty="0" err="1">
                <a:sym typeface="Wingdings" panose="05000000000000000000" pitchFamily="2" charset="2"/>
              </a:rPr>
              <a:t>ukupnog</a:t>
            </a:r>
            <a:r>
              <a:rPr lang="es-ES" sz="2600" dirty="0">
                <a:sym typeface="Wingdings" panose="05000000000000000000" pitchFamily="2" charset="2"/>
              </a:rPr>
              <a:t> </a:t>
            </a:r>
            <a:r>
              <a:rPr lang="es-ES" sz="2600" dirty="0" err="1">
                <a:sym typeface="Wingdings" panose="05000000000000000000" pitchFamily="2" charset="2"/>
              </a:rPr>
              <a:t>proračuna</a:t>
            </a:r>
            <a:r>
              <a:rPr lang="es-ES" sz="2600" dirty="0">
                <a:sym typeface="Wingdings" panose="05000000000000000000" pitchFamily="2" charset="2"/>
              </a:rPr>
              <a:t> (</a:t>
            </a:r>
            <a:r>
              <a:rPr lang="es-ES" sz="2600" dirty="0" err="1">
                <a:sym typeface="Wingdings" panose="05000000000000000000" pitchFamily="2" charset="2"/>
              </a:rPr>
              <a:t>između</a:t>
            </a:r>
            <a:r>
              <a:rPr lang="es-ES" sz="2600" dirty="0">
                <a:sym typeface="Wingdings" panose="05000000000000000000" pitchFamily="2" charset="2"/>
              </a:rPr>
              <a:t> 0,01% - 0,18%)</a:t>
            </a:r>
            <a:endParaRPr lang="hr-HR" sz="2600" dirty="0">
              <a:sym typeface="Wingdings" panose="05000000000000000000" pitchFamily="2" charset="2"/>
            </a:endParaRPr>
          </a:p>
          <a:p>
            <a:r>
              <a:rPr lang="hr-HR" sz="2600" dirty="0">
                <a:sym typeface="Wingdings" panose="05000000000000000000" pitchFamily="2" charset="2"/>
              </a:rPr>
              <a:t>Evidentirano 72 slučaja kaznenog silovanja</a:t>
            </a:r>
          </a:p>
          <a:p>
            <a:r>
              <a:rPr lang="pl-PL" sz="2600" dirty="0">
                <a:sym typeface="Wingdings" panose="05000000000000000000" pitchFamily="2" charset="2"/>
              </a:rPr>
              <a:t>Porast od 100% kaznenih djela silovanja među bliskim osobama</a:t>
            </a:r>
          </a:p>
          <a:p>
            <a:r>
              <a:rPr lang="hr-HR" sz="2600" dirty="0">
                <a:sym typeface="Wingdings" panose="05000000000000000000" pitchFamily="2" charset="2"/>
              </a:rPr>
              <a:t>Roditeljska skrb  Pritužbe u značajnom broju slučajeva podnose muškarci/očevi (60,53%) pritužujući se na spolne stereotipe</a:t>
            </a:r>
          </a:p>
          <a:p>
            <a:r>
              <a:rPr lang="hr-HR" sz="2600" dirty="0">
                <a:sym typeface="Wingdings" panose="05000000000000000000" pitchFamily="2" charset="2"/>
              </a:rPr>
              <a:t>Pravobraniteljica naglašava da je spolna diskriminacija žena vezana uz fizičko stanje trudnoće i materinstva veoma raširena na hrvatskom tržištu rada, kao i spolna diskriminacija žena vezana uz rodno uvjetovanu raspodjelu brige za djecu unutar obitelji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28577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SPOLNE I RODNE MANJINE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1484784"/>
            <a:ext cx="8191746" cy="4763622"/>
          </a:xfrm>
        </p:spPr>
        <p:txBody>
          <a:bodyPr>
            <a:normAutofit/>
          </a:bodyPr>
          <a:lstStyle/>
          <a:p>
            <a:r>
              <a:rPr lang="hr-HR" sz="2400" dirty="0"/>
              <a:t>O</a:t>
            </a:r>
            <a:r>
              <a:rPr lang="vi-VN" sz="2400" dirty="0"/>
              <a:t>d stupanja </a:t>
            </a:r>
            <a:r>
              <a:rPr lang="pl-PL" sz="2400" dirty="0"/>
              <a:t>Zakona o životnom partnerstvu osoba istog spola</a:t>
            </a:r>
            <a:r>
              <a:rPr lang="vi-VN" sz="2400" dirty="0"/>
              <a:t> na snagu 06.08.2014</a:t>
            </a:r>
            <a:r>
              <a:rPr lang="vi-VN" sz="2400" dirty="0" smtClean="0"/>
              <a:t>.</a:t>
            </a:r>
            <a:r>
              <a:rPr lang="hr-HR" sz="2400" dirty="0" smtClean="0"/>
              <a:t> </a:t>
            </a:r>
            <a:r>
              <a:rPr lang="vi-VN" sz="2400" dirty="0" smtClean="0"/>
              <a:t>-</a:t>
            </a:r>
            <a:r>
              <a:rPr lang="hr-HR" sz="2400" dirty="0" smtClean="0"/>
              <a:t> </a:t>
            </a:r>
            <a:r>
              <a:rPr lang="vi-VN" sz="2400" dirty="0" smtClean="0"/>
              <a:t>31.12.2015</a:t>
            </a:r>
            <a:r>
              <a:rPr lang="vi-VN" sz="2400" dirty="0"/>
              <a:t>., sklopljeno je 108 životnih partnerstva od čega 57 između partnera muškog spola, a 51 između partnerica ženskog </a:t>
            </a:r>
            <a:r>
              <a:rPr lang="vi-VN" sz="2400" dirty="0" smtClean="0"/>
              <a:t>spola</a:t>
            </a:r>
            <a:r>
              <a:rPr lang="hr-HR" sz="2400" dirty="0"/>
              <a:t>.</a:t>
            </a:r>
          </a:p>
          <a:p>
            <a:r>
              <a:rPr lang="hr-HR" sz="2400" dirty="0"/>
              <a:t>Diskriminacija temeljem spolne orijentacije na tržištu radne snage te usluga i dobara je raširena, iako je njena vidljivost relativno slaba.</a:t>
            </a:r>
          </a:p>
          <a:p>
            <a:r>
              <a:rPr lang="hr-HR" sz="2400" dirty="0"/>
              <a:t>Pravobraniteljica je u 2015. zaprimila 3 pritužbe radi diskriminacije temeljem spolne orijentacije iz područja rada i zapošljavanja.</a:t>
            </a:r>
          </a:p>
        </p:txBody>
      </p:sp>
    </p:spTree>
    <p:extLst>
      <p:ext uri="{BB962C8B-B14F-4D97-AF65-F5344CB8AC3E}">
        <p14:creationId xmlns:p14="http://schemas.microsoft.com/office/powerpoint/2010/main" val="7004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Autofit/>
          </a:bodyPr>
          <a:lstStyle/>
          <a:p>
            <a:r>
              <a:rPr lang="hr-HR" sz="3400" dirty="0" smtClean="0"/>
              <a:t>RIZICI VIŠESTRUKE DISKRIMINACIJE I POSEBNO OSJETLJIVE DRUŠTVENE SKUPINE</a:t>
            </a:r>
            <a:endParaRPr lang="hr-HR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5102027"/>
          </a:xfrm>
        </p:spPr>
        <p:txBody>
          <a:bodyPr>
            <a:noAutofit/>
          </a:bodyPr>
          <a:lstStyle/>
          <a:p>
            <a:r>
              <a:rPr lang="hr-HR" dirty="0"/>
              <a:t>ŽENE U RURALNIM PODRUČJIMA </a:t>
            </a:r>
            <a:r>
              <a:rPr lang="hr-HR" dirty="0" smtClean="0">
                <a:sym typeface="Wingdings" panose="05000000000000000000" pitchFamily="2" charset="2"/>
              </a:rPr>
              <a:t> žene </a:t>
            </a:r>
            <a:r>
              <a:rPr lang="hr-HR" dirty="0">
                <a:sym typeface="Wingdings" panose="05000000000000000000" pitchFamily="2" charset="2"/>
              </a:rPr>
              <a:t>sa sela su u višestruko nepovoljnijoj poziciji od žena iz grada - pri zapošljavanju, kao žrtve obiteljskog nasilja, vezano uz političku participaciju i dr.</a:t>
            </a:r>
          </a:p>
          <a:p>
            <a:r>
              <a:rPr lang="hr-HR" dirty="0"/>
              <a:t>ŽENE S INVALIDITETOM </a:t>
            </a:r>
            <a:r>
              <a:rPr lang="hr-HR" dirty="0" smtClean="0">
                <a:sym typeface="Wingdings" panose="05000000000000000000" pitchFamily="2" charset="2"/>
              </a:rPr>
              <a:t> najveći </a:t>
            </a:r>
            <a:r>
              <a:rPr lang="hr-HR" dirty="0">
                <a:sym typeface="Wingdings" panose="05000000000000000000" pitchFamily="2" charset="2"/>
              </a:rPr>
              <a:t>broj žena s invaliditetom ima završenu ili nezavršenu osnovnu školu (73,2%), prema 50,1% muškaraca s invaliditetom. Srednju stručnu spremu ima 19,6% žena s invaliditetom te gotovo dvostruko više muškaraca s invaliditetom (37,7 %).</a:t>
            </a:r>
          </a:p>
          <a:p>
            <a:r>
              <a:rPr lang="hr-HR" dirty="0">
                <a:sym typeface="Wingdings" panose="05000000000000000000" pitchFamily="2" charset="2"/>
              </a:rPr>
              <a:t>ŽENE I PROSTITUCIJA  oštećene 134 osobe( sve su žene), a što je gotovo trostruko više nego u 2014.</a:t>
            </a:r>
          </a:p>
          <a:p>
            <a:r>
              <a:rPr lang="hr-HR" dirty="0">
                <a:sym typeface="Wingdings" panose="05000000000000000000" pitchFamily="2" charset="2"/>
              </a:rPr>
              <a:t>ŽENE PRIPADNICE NACIONALNIH MANJINA  Romkinje </a:t>
            </a:r>
          </a:p>
          <a:p>
            <a:r>
              <a:rPr lang="hr-HR" dirty="0"/>
              <a:t>ŽRTVE TRGOVANJA LJUDIMA, POSEBICE ŽENAMA I DJECOM </a:t>
            </a:r>
            <a:r>
              <a:rPr lang="hr-HR" dirty="0" smtClean="0">
                <a:sym typeface="Wingdings" panose="05000000000000000000" pitchFamily="2" charset="2"/>
              </a:rPr>
              <a:t> </a:t>
            </a:r>
            <a:r>
              <a:rPr lang="hr-HR" dirty="0" smtClean="0"/>
              <a:t>Trend </a:t>
            </a:r>
            <a:r>
              <a:rPr lang="hr-HR" dirty="0"/>
              <a:t>porasta broja žrtava trgovanja ljudima nastavio se i tijekom 2015. </a:t>
            </a:r>
            <a:r>
              <a:rPr lang="hr-HR" dirty="0" smtClean="0"/>
              <a:t> god. kada </a:t>
            </a:r>
            <a:r>
              <a:rPr lang="hr-HR" dirty="0"/>
              <a:t>je bilo identificirano ukupno 38 žrtava trgovanja ljudima, pri čemu su sve žrtve bile ženskog spola i seksualno </a:t>
            </a:r>
            <a:r>
              <a:rPr lang="hr-HR" dirty="0" smtClean="0"/>
              <a:t>eksploatirane.</a:t>
            </a:r>
          </a:p>
          <a:p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367715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5472608"/>
          </a:xfrm>
        </p:spPr>
        <p:txBody>
          <a:bodyPr>
            <a:normAutofit/>
          </a:bodyPr>
          <a:lstStyle/>
          <a:p>
            <a:r>
              <a:rPr lang="hr-HR" sz="2500" dirty="0"/>
              <a:t>Ravnopravnost spolova označava jednaku vidljivost, osnaživanje, odgovornost te zastupljenost žena i muškaraca u svim područjima javnog i privatnog života.</a:t>
            </a:r>
          </a:p>
          <a:p>
            <a:endParaRPr lang="hr-HR" sz="2500" dirty="0"/>
          </a:p>
          <a:p>
            <a:r>
              <a:rPr lang="hr-HR" sz="2500" dirty="0"/>
              <a:t>R</a:t>
            </a:r>
            <a:r>
              <a:rPr lang="vi-VN" sz="2500" dirty="0"/>
              <a:t>azlike između spolova i dalje su prisutne u mnogim područjima te zadržavaju muškarce u njihovim tradicionalnim ulogama i ograničavaju mogućnosti žena da potvrde svoja temeljna prava i dokažu aktivnost.</a:t>
            </a:r>
            <a:endParaRPr lang="hr-HR" sz="2500" dirty="0"/>
          </a:p>
          <a:p>
            <a:endParaRPr lang="hr-HR" sz="2500" dirty="0"/>
          </a:p>
          <a:p>
            <a:r>
              <a:rPr lang="hr-HR" sz="2500" dirty="0"/>
              <a:t>Promjena rodnih odnosa, osnaživanje žena te otklanjanje negativnih tradicionalnih rodnih stereotipa ključni su za postizanje ravnopravnosti spolova.</a:t>
            </a:r>
          </a:p>
          <a:p>
            <a:endParaRPr lang="hr-HR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0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286" y="404664"/>
            <a:ext cx="7055380" cy="1400530"/>
          </a:xfrm>
        </p:spPr>
        <p:txBody>
          <a:bodyPr/>
          <a:lstStyle/>
          <a:p>
            <a:r>
              <a:rPr lang="hr-HR" dirty="0" smtClean="0"/>
              <a:t>PODRUČJE OBRAZOVANJA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256584"/>
          </a:xfrm>
        </p:spPr>
        <p:txBody>
          <a:bodyPr>
            <a:normAutofit fontScale="92500"/>
          </a:bodyPr>
          <a:lstStyle/>
          <a:p>
            <a:r>
              <a:rPr lang="hr-HR" sz="2600" dirty="0"/>
              <a:t>Novi propisi i nastavni programi relevantni za područje ravnopravnosti</a:t>
            </a:r>
          </a:p>
          <a:p>
            <a:r>
              <a:rPr lang="hr-HR" sz="2600" dirty="0"/>
              <a:t>Uvođenje građanskog odgoja i obravovanja u osnovne i srednje škole</a:t>
            </a:r>
          </a:p>
          <a:p>
            <a:r>
              <a:rPr lang="hr-HR" sz="2600" dirty="0"/>
              <a:t>Pritužbe na udžbenike i druge nastavne materijale </a:t>
            </a:r>
            <a:r>
              <a:rPr lang="hr-HR" sz="2600" dirty="0" smtClean="0">
                <a:sym typeface="Wingdings" panose="05000000000000000000" pitchFamily="2" charset="2"/>
              </a:rPr>
              <a:t> </a:t>
            </a:r>
            <a:r>
              <a:rPr lang="hr-HR" sz="2600" dirty="0" smtClean="0"/>
              <a:t>uklanjanje </a:t>
            </a:r>
            <a:r>
              <a:rPr lang="hr-HR" sz="2600" dirty="0"/>
              <a:t>u udžbenicima prisutnog stereotipa o zanemarivanju značaja uloge oca u odrastanju djece, kao i stereotipa o tzv. muškim, odnosno ženskim zanimanjima</a:t>
            </a:r>
          </a:p>
          <a:p>
            <a:r>
              <a:rPr lang="hr-HR" sz="2600" dirty="0"/>
              <a:t>Podizanje kompetentnosti razrednika/ca za provedbu 4. modula Zdravstvenog odgoja u osnovnim i srednjim školama</a:t>
            </a:r>
          </a:p>
          <a:p>
            <a:r>
              <a:rPr lang="hr-HR" sz="2600" dirty="0"/>
              <a:t>Upotreba rodno osjetljivog jezika za strukovne kvalifikacije, zvanja i zanimanja u službenim dokumentima i </a:t>
            </a:r>
            <a:r>
              <a:rPr lang="hr-HR" sz="2600" dirty="0" smtClean="0"/>
              <a:t>dr.</a:t>
            </a:r>
            <a:endParaRPr lang="hr-HR" sz="2600" dirty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0805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52718"/>
            <a:ext cx="7216562" cy="1400530"/>
          </a:xfrm>
        </p:spPr>
        <p:txBody>
          <a:bodyPr/>
          <a:lstStyle/>
          <a:p>
            <a:r>
              <a:rPr lang="hr-HR" dirty="0" smtClean="0"/>
              <a:t>MEDIJI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1"/>
            <a:ext cx="7704856" cy="4619606"/>
          </a:xfrm>
        </p:spPr>
        <p:txBody>
          <a:bodyPr>
            <a:normAutofit/>
          </a:bodyPr>
          <a:lstStyle/>
          <a:p>
            <a:r>
              <a:rPr lang="hr-HR" sz="2400" dirty="0"/>
              <a:t>Zastupljenost tema vezanih uz ravnopravnost spolova je gotovo zanemariva (ne iznosi ni 1% u ukupnom zbroju svih televizija)</a:t>
            </a:r>
          </a:p>
          <a:p>
            <a:r>
              <a:rPr lang="hr-HR" sz="2400" dirty="0"/>
              <a:t>Mediji i dalje perpetuiraju spolne stereotipe i seksizam</a:t>
            </a:r>
          </a:p>
          <a:p>
            <a:r>
              <a:rPr lang="pl-PL" sz="2400" dirty="0"/>
              <a:t>Sadržaji na stranici pravobraniteljice imaju 40% više pregleda u odnosu na 2014.</a:t>
            </a:r>
            <a:endParaRPr lang="hr-HR" sz="24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6052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52718"/>
            <a:ext cx="8712968" cy="1400530"/>
          </a:xfrm>
        </p:spPr>
        <p:txBody>
          <a:bodyPr>
            <a:noAutofit/>
          </a:bodyPr>
          <a:lstStyle/>
          <a:p>
            <a:r>
              <a:rPr lang="hr-HR" dirty="0"/>
              <a:t>RAVNOPRAVNOST SPOLOVA U PODRUČJU POLITIČKE PARTICIPACIJE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36912"/>
            <a:ext cx="8568952" cy="3611494"/>
          </a:xfrm>
        </p:spPr>
        <p:txBody>
          <a:bodyPr>
            <a:normAutofit/>
          </a:bodyPr>
          <a:lstStyle/>
          <a:p>
            <a:r>
              <a:rPr lang="hr-HR" sz="2400" dirty="0" smtClean="0"/>
              <a:t>Najveći postotak zastupnica izabran je na parlamentarnim izborima 2007. god. za 6. saziv Hrvatskog sabora (koji je konstituiran 11.01.2008.) – 21% žena.</a:t>
            </a:r>
          </a:p>
          <a:p>
            <a:r>
              <a:rPr lang="hr-HR" sz="2400" dirty="0" smtClean="0"/>
              <a:t>Promicanje načela ravnopravnosti spolova u području političke participacije, i dalje ostaje </a:t>
            </a:r>
            <a:r>
              <a:rPr lang="hr-HR" sz="2400" b="1" dirty="0" smtClean="0"/>
              <a:t>veliki izazov </a:t>
            </a:r>
            <a:r>
              <a:rPr lang="hr-HR" sz="2400" dirty="0" smtClean="0"/>
              <a:t>za uključivanje žena u tijelima političke moć</a:t>
            </a:r>
          </a:p>
          <a:p>
            <a:r>
              <a:rPr lang="hr-HR" sz="2400" dirty="0" smtClean="0"/>
              <a:t>Žene su još uvijek podzastupljene u područjima gdje se donose političke i gospodarske odluke.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79372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ŽENE I SPORT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1628800"/>
            <a:ext cx="8206772" cy="4619606"/>
          </a:xfrm>
        </p:spPr>
        <p:txBody>
          <a:bodyPr>
            <a:noAutofit/>
          </a:bodyPr>
          <a:lstStyle/>
          <a:p>
            <a:r>
              <a:rPr lang="hr-HR" sz="2400" dirty="0"/>
              <a:t>Pravobraniteljica je izdala javno priopćenje u kojem je naglasila da je diskriminacija žena u sportu vrlo prisutna i aktualna, a proizlazi iz postojećih predrasuda da je sport područje tradicionalno rezervirano za muškarce</a:t>
            </a:r>
          </a:p>
          <a:p>
            <a:r>
              <a:rPr lang="hr-HR" sz="2400" dirty="0"/>
              <a:t>Poticanje spolno mješovitog sporta</a:t>
            </a:r>
          </a:p>
          <a:p>
            <a:r>
              <a:rPr lang="pl-PL" sz="2400" dirty="0"/>
              <a:t>OPISI SLUČAJEVA U PODRUČJU SPORTA </a:t>
            </a:r>
            <a:r>
              <a:rPr lang="pl-PL" sz="2400" dirty="0">
                <a:sym typeface="Wingdings" panose="05000000000000000000" pitchFamily="2" charset="2"/>
              </a:rPr>
              <a:t> </a:t>
            </a:r>
            <a:r>
              <a:rPr lang="vi-VN" sz="2400" dirty="0">
                <a:sym typeface="Wingdings" panose="05000000000000000000" pitchFamily="2" charset="2"/>
              </a:rPr>
              <a:t>diskriminacij</a:t>
            </a:r>
            <a:r>
              <a:rPr lang="hr-HR" sz="2400" dirty="0">
                <a:sym typeface="Wingdings" panose="05000000000000000000" pitchFamily="2" charset="2"/>
              </a:rPr>
              <a:t>a</a:t>
            </a:r>
            <a:r>
              <a:rPr lang="vi-VN" sz="2400" dirty="0">
                <a:sym typeface="Wingdings" panose="05000000000000000000" pitchFamily="2" charset="2"/>
              </a:rPr>
              <a:t> nogometne sutkinje zbog onemogućavanja profesionalnog napredovanja</a:t>
            </a:r>
            <a:r>
              <a:rPr lang="hr-HR" sz="2400" dirty="0">
                <a:sym typeface="Wingdings" panose="05000000000000000000" pitchFamily="2" charset="2"/>
              </a:rPr>
              <a:t>, </a:t>
            </a:r>
            <a:r>
              <a:rPr lang="vi-VN" sz="2400" dirty="0">
                <a:sym typeface="Wingdings" panose="05000000000000000000" pitchFamily="2" charset="2"/>
              </a:rPr>
              <a:t>diskriminacij</a:t>
            </a:r>
            <a:r>
              <a:rPr lang="hr-HR" sz="2400" dirty="0">
                <a:sym typeface="Wingdings" panose="05000000000000000000" pitchFamily="2" charset="2"/>
              </a:rPr>
              <a:t>a</a:t>
            </a:r>
            <a:r>
              <a:rPr lang="vi-VN" sz="2400" dirty="0">
                <a:sym typeface="Wingdings" panose="05000000000000000000" pitchFamily="2" charset="2"/>
              </a:rPr>
              <a:t> natjecateljica u odnosu na natjecatelje zbog nejednakog nagrađivanja u polumaratonu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77134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7055380" cy="1400530"/>
          </a:xfrm>
        </p:spPr>
        <p:txBody>
          <a:bodyPr>
            <a:normAutofit/>
          </a:bodyPr>
          <a:lstStyle/>
          <a:p>
            <a:r>
              <a:rPr lang="hr-HR" dirty="0" smtClean="0"/>
              <a:t>REPRODUKTIVNO ZDRAVLJE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352928" cy="4195481"/>
          </a:xfrm>
        </p:spPr>
        <p:txBody>
          <a:bodyPr>
            <a:normAutofit/>
          </a:bodyPr>
          <a:lstStyle/>
          <a:p>
            <a:r>
              <a:rPr lang="hr-HR" sz="2400" dirty="0"/>
              <a:t>Pravobraniteljica je postupala u predmetima vezano za kontracepcijska sredstva, liječnički priziv savjesti i zdravstvenu skrb za trudnice.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520" y="274129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 smtClean="0"/>
              <a:t>ŽENE U IZBJEGLIČKOJ KRIZI I AZILANTICE</a:t>
            </a:r>
            <a:endParaRPr lang="hr-H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70" y="4329797"/>
            <a:ext cx="8640960" cy="2339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pl-PL" sz="2400" dirty="0" smtClean="0"/>
              <a:t>Međunarodnu zaštitu je u 2015. god. zatražilo 211 osoba, 190 (90,05%) muškaraca i 21 (9,95%) žena.</a:t>
            </a:r>
          </a:p>
          <a:p>
            <a:r>
              <a:rPr lang="hr-HR" sz="2400" dirty="0" smtClean="0"/>
              <a:t>O</a:t>
            </a:r>
            <a:r>
              <a:rPr lang="vi-VN" sz="2400" dirty="0" smtClean="0"/>
              <a:t>sobama ženskog spola razmjerno više odobreno međunarodnih zaštita u odnosu na osobe muškog spola </a:t>
            </a:r>
            <a:endParaRPr lang="hr-HR" sz="2400" dirty="0" smtClean="0"/>
          </a:p>
          <a:p>
            <a:pPr marL="0" indent="0">
              <a:buNone/>
            </a:pPr>
            <a:r>
              <a:rPr lang="hr-HR" sz="2400" dirty="0"/>
              <a:t>	</a:t>
            </a:r>
            <a:r>
              <a:rPr lang="vi-VN" sz="2400" dirty="0" smtClean="0"/>
              <a:t>(7/21 : 36/190).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2825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856984" cy="1143000"/>
          </a:xfrm>
        </p:spPr>
        <p:txBody>
          <a:bodyPr>
            <a:noAutofit/>
          </a:bodyPr>
          <a:lstStyle/>
          <a:p>
            <a:r>
              <a:rPr lang="pl-PL" sz="3800" dirty="0"/>
              <a:t>NACIONALNA POLITIKA ZA RAVNOPRAVNOST SPOLOVA </a:t>
            </a:r>
            <a:r>
              <a:rPr lang="pl-PL" sz="3800" dirty="0" smtClean="0"/>
              <a:t>2011</a:t>
            </a:r>
            <a:r>
              <a:rPr lang="pl-PL" sz="3800" dirty="0"/>
              <a:t>.-2015.</a:t>
            </a:r>
            <a:endParaRPr lang="hr-HR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2817"/>
            <a:ext cx="8229600" cy="2160240"/>
          </a:xfrm>
        </p:spPr>
        <p:txBody>
          <a:bodyPr>
            <a:normAutofit/>
          </a:bodyPr>
          <a:lstStyle/>
          <a:p>
            <a:r>
              <a:rPr lang="vi-VN" sz="2400" dirty="0"/>
              <a:t>Analizirajući pojedine mjere (čiji nositelji su Ministarstvo socijalne politike i mladih, Ministarstvo pravosuđa, Pravosudna akademija i Policijska akademija) vidljivo je kako su se one tijekom 2015. </a:t>
            </a:r>
            <a:r>
              <a:rPr lang="hr-HR" sz="2400" dirty="0" smtClean="0"/>
              <a:t>god. </a:t>
            </a:r>
            <a:r>
              <a:rPr lang="vi-VN" sz="2400" dirty="0" smtClean="0"/>
              <a:t>provodile </a:t>
            </a:r>
            <a:r>
              <a:rPr lang="vi-VN" sz="2400" dirty="0"/>
              <a:t>kontinuirano i na zadovoljavajućoj razini</a:t>
            </a:r>
            <a:r>
              <a:rPr lang="hr-HR" sz="2400" dirty="0"/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520" y="3789040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mtClean="0"/>
              <a:t>ZAKONI I PROPISI - INICIJATIVE PRAVOBRANITELJICE</a:t>
            </a:r>
            <a:endParaRPr lang="hr-H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1246" y="5153230"/>
            <a:ext cx="8620332" cy="1592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hr-HR" sz="2400" dirty="0" smtClean="0"/>
              <a:t>Promjenjeni i nadopunjeni brojni zakoni o nasilju, npr. ponovo uvedeno kazneno djelo Nasilje u obitelji; </a:t>
            </a:r>
            <a:r>
              <a:rPr lang="pl-PL" sz="2400" dirty="0" smtClean="0"/>
              <a:t>Zakon o zaštiti od nasilja u obitelji; Zakon o humanitarnoj pomoći i dr. 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77154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23838"/>
            <a:ext cx="2520279" cy="4601183"/>
          </a:xfrm>
        </p:spPr>
        <p:txBody>
          <a:bodyPr>
            <a:normAutofit/>
          </a:bodyPr>
          <a:lstStyle/>
          <a:p>
            <a:pPr algn="ctr"/>
            <a:r>
              <a:rPr lang="hr-HR" dirty="0" smtClean="0"/>
              <a:t>Anketa o ravnopravnosti spolova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71800" y="620688"/>
            <a:ext cx="6192688" cy="56166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r-HR" b="1" i="1" dirty="0" smtClean="0"/>
              <a:t>Anketa </a:t>
            </a:r>
            <a:r>
              <a:rPr lang="hr-HR" b="1" i="1" dirty="0"/>
              <a:t>–</a:t>
            </a:r>
            <a:r>
              <a:rPr lang="hr-HR" b="1" dirty="0"/>
              <a:t> </a:t>
            </a:r>
            <a:r>
              <a:rPr lang="hr-HR" b="1" i="1" dirty="0"/>
              <a:t>Ravnopravnost spolova</a:t>
            </a:r>
            <a:endParaRPr lang="hr-HR" b="1" dirty="0"/>
          </a:p>
          <a:p>
            <a:endParaRPr lang="hr-HR" dirty="0"/>
          </a:p>
          <a:p>
            <a:pPr lvl="0"/>
            <a:r>
              <a:rPr lang="hr-HR" dirty="0"/>
              <a:t>Spol: M  Ž</a:t>
            </a:r>
          </a:p>
          <a:p>
            <a:pPr lvl="0"/>
            <a:r>
              <a:rPr lang="hr-HR" dirty="0"/>
              <a:t>Podupireš li rodnu ravnopravnost?   DA   NE</a:t>
            </a:r>
          </a:p>
          <a:p>
            <a:pPr lvl="0"/>
            <a:r>
              <a:rPr lang="hr-HR" dirty="0"/>
              <a:t>Smatraš li da bi se kućanski poslovi trebali dijeliti na muške i ženske? DA NE</a:t>
            </a:r>
          </a:p>
          <a:p>
            <a:r>
              <a:rPr lang="hr-HR" dirty="0"/>
              <a:t>Ako DA, navedi nekoliko primjera po tebi, ženskih i muških poslova: </a:t>
            </a:r>
          </a:p>
          <a:p>
            <a:pPr marL="0" indent="0">
              <a:buNone/>
            </a:pPr>
            <a:r>
              <a:rPr lang="hr-HR" dirty="0" smtClean="0"/>
              <a:t>	Ženski </a:t>
            </a:r>
            <a:r>
              <a:rPr lang="hr-HR" dirty="0"/>
              <a:t>poslovi:________________________</a:t>
            </a:r>
          </a:p>
          <a:p>
            <a:pPr marL="0" indent="0">
              <a:buNone/>
            </a:pPr>
            <a:r>
              <a:rPr lang="hr-HR" dirty="0" smtClean="0"/>
              <a:t>	Muški </a:t>
            </a:r>
            <a:r>
              <a:rPr lang="hr-HR" dirty="0"/>
              <a:t>poslovi:________________________</a:t>
            </a:r>
          </a:p>
          <a:p>
            <a:pPr lvl="0"/>
            <a:r>
              <a:rPr lang="hr-HR" dirty="0"/>
              <a:t>Briga za dijete (mijenjanje pelena, pranje i hranjenje djeteta) je ženski posao?  DA NE</a:t>
            </a:r>
          </a:p>
          <a:p>
            <a:pPr lvl="0"/>
            <a:r>
              <a:rPr lang="hr-HR" dirty="0"/>
              <a:t>Muškarac bi trebao imati konačnu riječ pri donošenju odluka za cijelu obitelj? DA NE</a:t>
            </a:r>
          </a:p>
          <a:p>
            <a:pPr lvl="0"/>
            <a:r>
              <a:rPr lang="hr-HR" dirty="0"/>
              <a:t>Smatraš li da je u redu da muškarac/otac uzme porodiljni dopust po rođenju djeteta? DA NE</a:t>
            </a:r>
          </a:p>
          <a:p>
            <a:pPr lvl="0"/>
            <a:r>
              <a:rPr lang="hr-HR" dirty="0"/>
              <a:t>Smatraš li da bi muškarac trebao  imati glavnu ulogu hranitelja obitelji? DA NE</a:t>
            </a:r>
          </a:p>
          <a:p>
            <a:pPr lvl="0"/>
            <a:r>
              <a:rPr lang="hr-HR" dirty="0"/>
              <a:t>Smatraš li da su žene dovoljno zastupljenje na rukovodećim pozicijama? DA NE</a:t>
            </a:r>
          </a:p>
          <a:p>
            <a:pPr lvl="0"/>
            <a:r>
              <a:rPr lang="hr-HR" dirty="0"/>
              <a:t>Smatraš li da je ženama teže napredovati u poslu? DA NE</a:t>
            </a:r>
          </a:p>
          <a:p>
            <a:pPr lvl="0"/>
            <a:r>
              <a:rPr lang="hr-HR" dirty="0"/>
              <a:t>Smatraš li da su muškarci bolje plaćeni za isti posao od žena? DA NE</a:t>
            </a:r>
          </a:p>
          <a:p>
            <a:pPr lvl="0"/>
            <a:r>
              <a:rPr lang="hr-HR" dirty="0"/>
              <a:t>Koga bi radije za šefa, ženu, muškarca ili ti nije bitan spol? </a:t>
            </a:r>
          </a:p>
          <a:p>
            <a:pPr marL="0" indent="0">
              <a:buNone/>
            </a:pPr>
            <a:r>
              <a:rPr lang="hr-HR" dirty="0" smtClean="0"/>
              <a:t>	ŽENA    </a:t>
            </a:r>
            <a:r>
              <a:rPr lang="hr-HR" dirty="0"/>
              <a:t>MUŠKARAC   NIJE BITAN SPOL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3712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901950" y="863600"/>
          <a:ext cx="5486400" cy="512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768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Mladići</a:t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Djevojke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901950" y="863601"/>
          <a:ext cx="5486400" cy="2925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3059832" y="3789040"/>
          <a:ext cx="532851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088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Mladići</a:t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Djevojke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555776" y="620688"/>
          <a:ext cx="626469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2627784" y="3789040"/>
          <a:ext cx="618926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0089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>
            <a:spLocks noGrp="1"/>
          </p:cNvSpPr>
          <p:nvPr>
            <p:ph idx="1"/>
          </p:nvPr>
        </p:nvSpPr>
        <p:spPr>
          <a:xfrm>
            <a:off x="179512" y="620688"/>
            <a:ext cx="8713787" cy="6381328"/>
          </a:xfrm>
        </p:spPr>
        <p:txBody>
          <a:bodyPr>
            <a:normAutofit/>
          </a:bodyPr>
          <a:lstStyle/>
          <a:p>
            <a:r>
              <a:rPr lang="vi-VN" sz="2400" dirty="0"/>
              <a:t>Najizraženiji primjer nejednake raspodjele moći između muškaraca i žena </a:t>
            </a:r>
            <a:r>
              <a:rPr lang="hr-HR" sz="2400" dirty="0"/>
              <a:t>je </a:t>
            </a:r>
            <a:r>
              <a:rPr lang="vi-VN" sz="2400" dirty="0"/>
              <a:t>nasilje nad ženama, koje istovremeno predstavlja povredu ljudskih prava i veliku prepreku </a:t>
            </a:r>
            <a:r>
              <a:rPr lang="hr-HR" sz="2400" dirty="0"/>
              <a:t>u </a:t>
            </a:r>
            <a:r>
              <a:rPr lang="vi-VN" sz="2400" dirty="0"/>
              <a:t>postizanju ravnopravnosti spolova. </a:t>
            </a:r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Diskriminacija žena strukturalne je i horizontalne prirode te prožima sve kulture i zajednice, kao i sve sektore, razine i područja života.</a:t>
            </a:r>
          </a:p>
          <a:p>
            <a:endParaRPr lang="hr-HR" sz="2400" dirty="0"/>
          </a:p>
          <a:p>
            <a:r>
              <a:rPr lang="hr-HR" sz="2400" dirty="0"/>
              <a:t>Postizanje ravnopravnosti spolova ključno je za zaštitu ljudskih prava, funkcioniranje demokracije, poštovanje vladavine prava te ekonomski rast i konkurentnost. </a:t>
            </a:r>
          </a:p>
        </p:txBody>
      </p:sp>
    </p:spTree>
    <p:extLst>
      <p:ext uri="{BB962C8B-B14F-4D97-AF65-F5344CB8AC3E}">
        <p14:creationId xmlns:p14="http://schemas.microsoft.com/office/powerpoint/2010/main" val="156501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204864"/>
            <a:ext cx="2088232" cy="2016224"/>
          </a:xfrm>
        </p:spPr>
        <p:txBody>
          <a:bodyPr>
            <a:noAutofit/>
          </a:bodyPr>
          <a:lstStyle/>
          <a:p>
            <a:pPr algn="l"/>
            <a:r>
              <a:rPr lang="hr-HR" sz="4000" dirty="0" smtClean="0"/>
              <a:t>Navedi nekoliko primjera, po tebi muških poslova</a:t>
            </a:r>
            <a:r>
              <a:rPr lang="hr-HR" sz="4000" dirty="0"/>
              <a:t>:</a:t>
            </a:r>
            <a:r>
              <a:rPr lang="hr-HR" sz="4000" dirty="0" smtClean="0"/>
              <a:t/>
            </a:r>
            <a:br>
              <a:rPr lang="hr-HR" sz="4000" dirty="0" smtClean="0"/>
            </a:br>
            <a:r>
              <a:rPr lang="hr-HR" sz="4000" dirty="0" smtClean="0"/>
              <a:t/>
            </a:r>
            <a:br>
              <a:rPr lang="hr-HR" sz="4000" dirty="0" smtClean="0"/>
            </a:br>
            <a:r>
              <a:rPr lang="hr-HR" sz="4000" dirty="0" smtClean="0"/>
              <a:t>Mladići</a:t>
            </a:r>
            <a:endParaRPr lang="hr-HR" sz="4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3131840" y="261764"/>
          <a:ext cx="4917232" cy="617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7232"/>
              </a:tblGrid>
              <a:tr h="370840">
                <a:tc>
                  <a:txBody>
                    <a:bodyPr/>
                    <a:lstStyle/>
                    <a:p>
                      <a:r>
                        <a:rPr lang="hr-HR" b="0" dirty="0" smtClean="0">
                          <a:solidFill>
                            <a:schemeClr val="tx1"/>
                          </a:solidFill>
                        </a:rPr>
                        <a:t>Ne postoji „muški posao” koji</a:t>
                      </a:r>
                      <a:r>
                        <a:rPr lang="hr-HR" b="0" baseline="0" dirty="0" smtClean="0">
                          <a:solidFill>
                            <a:schemeClr val="tx1"/>
                          </a:solidFill>
                        </a:rPr>
                        <a:t> bi bio samo za taj spol.</a:t>
                      </a:r>
                      <a:endParaRPr lang="hr-H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Policajac, </a:t>
                      </a:r>
                      <a:r>
                        <a:rPr lang="hr-HR" baseline="0" dirty="0" smtClean="0">
                          <a:solidFill>
                            <a:schemeClr val="tx1"/>
                          </a:solidFill>
                        </a:rPr>
                        <a:t> liječnik, građevinar, arhitekt, političar, vatrogasac, pilot…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Pranje suša i kuhanje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Popravljati stvari, ići na posao,</a:t>
                      </a:r>
                      <a:r>
                        <a:rPr lang="hr-HR" baseline="0" dirty="0" smtClean="0">
                          <a:solidFill>
                            <a:schemeClr val="tx1"/>
                          </a:solidFill>
                        </a:rPr>
                        <a:t> naređivati, gledati  TV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Građevina,</a:t>
                      </a:r>
                      <a:r>
                        <a:rPr lang="hr-HR" baseline="0" dirty="0" smtClean="0">
                          <a:solidFill>
                            <a:schemeClr val="tx1"/>
                          </a:solidFill>
                        </a:rPr>
                        <a:t> košnja trave,  cijepanje drva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Garaža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Menadžer, policajac, doktor…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Svi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Kućepaziteljstvo, žaruljomjenjadjelstvo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Mijenjanje žarulje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Popravljati bilo kakav tehnički kvar,</a:t>
                      </a:r>
                      <a:r>
                        <a:rPr lang="hr-HR" baseline="0" dirty="0" smtClean="0">
                          <a:solidFill>
                            <a:schemeClr val="tx1"/>
                          </a:solidFill>
                        </a:rPr>
                        <a:t>  mehanika, vodoinstalacije, poslovi na strojevima, drvosječe, spasioci,  vatrogasci, policajci,  vojska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Oranje njiva, pravljenje djece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Košnja trave,</a:t>
                      </a:r>
                      <a:r>
                        <a:rPr lang="hr-HR" baseline="0" dirty="0" smtClean="0">
                          <a:solidFill>
                            <a:schemeClr val="tx1"/>
                          </a:solidFill>
                        </a:rPr>
                        <a:t> slaganje drva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80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62" y="1916832"/>
            <a:ext cx="2192198" cy="2304256"/>
          </a:xfrm>
        </p:spPr>
        <p:txBody>
          <a:bodyPr>
            <a:noAutofit/>
          </a:bodyPr>
          <a:lstStyle/>
          <a:p>
            <a:pPr algn="l"/>
            <a:r>
              <a:rPr lang="hr-HR" sz="4000" dirty="0" smtClean="0"/>
              <a:t>Navedi nekoliko primjera, po tebi muških poslova</a:t>
            </a:r>
            <a:r>
              <a:rPr lang="hr-HR" sz="4000" dirty="0"/>
              <a:t>:</a:t>
            </a:r>
            <a:r>
              <a:rPr lang="hr-HR" sz="4000" dirty="0" smtClean="0"/>
              <a:t/>
            </a:r>
            <a:br>
              <a:rPr lang="hr-HR" sz="4000" dirty="0" smtClean="0"/>
            </a:br>
            <a:r>
              <a:rPr lang="hr-HR" sz="4000" dirty="0" smtClean="0"/>
              <a:t/>
            </a:r>
            <a:br>
              <a:rPr lang="hr-HR" sz="4000" dirty="0" smtClean="0"/>
            </a:br>
            <a:r>
              <a:rPr lang="hr-HR" sz="4000" dirty="0" smtClean="0"/>
              <a:t>Djevojke</a:t>
            </a:r>
            <a:endParaRPr lang="hr-HR" sz="4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3059832" y="332661"/>
          <a:ext cx="5421288" cy="604866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21288"/>
              </a:tblGrid>
              <a:tr h="465282">
                <a:tc>
                  <a:txBody>
                    <a:bodyPr/>
                    <a:lstStyle/>
                    <a:p>
                      <a:r>
                        <a:rPr lang="hr-HR" b="0" dirty="0" smtClean="0">
                          <a:solidFill>
                            <a:schemeClr val="bg1"/>
                          </a:solidFill>
                        </a:rPr>
                        <a:t>Kuhanje</a:t>
                      </a:r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hr-HR" b="0" dirty="0" smtClean="0">
                          <a:solidFill>
                            <a:schemeClr val="bg1"/>
                          </a:solidFill>
                        </a:rPr>
                        <a:t>pranje</a:t>
                      </a:r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hr-HR" b="0" dirty="0" smtClean="0">
                          <a:solidFill>
                            <a:schemeClr val="bg1"/>
                          </a:solidFill>
                        </a:rPr>
                        <a:t>posuđa</a:t>
                      </a:r>
                      <a:endParaRPr lang="hr-HR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65282">
                <a:tc>
                  <a:txBody>
                    <a:bodyPr/>
                    <a:lstStyle/>
                    <a:p>
                      <a:r>
                        <a:rPr lang="hr-HR" dirty="0" smtClean="0"/>
                        <a:t>Čišćenje prašine, metenje</a:t>
                      </a:r>
                      <a:endParaRPr lang="hr-HR" dirty="0"/>
                    </a:p>
                  </a:txBody>
                  <a:tcPr/>
                </a:tc>
              </a:tr>
              <a:tr h="465282">
                <a:tc>
                  <a:txBody>
                    <a:bodyPr/>
                    <a:lstStyle/>
                    <a:p>
                      <a:r>
                        <a:rPr lang="hr-HR" dirty="0" smtClean="0"/>
                        <a:t>Ne postoje samo muški poslovi</a:t>
                      </a:r>
                      <a:endParaRPr lang="hr-HR" dirty="0"/>
                    </a:p>
                  </a:txBody>
                  <a:tcPr/>
                </a:tc>
              </a:tr>
              <a:tr h="465282">
                <a:tc>
                  <a:txBody>
                    <a:bodyPr/>
                    <a:lstStyle/>
                    <a:p>
                      <a:r>
                        <a:rPr lang="hr-HR" dirty="0" smtClean="0"/>
                        <a:t>Popravljanje</a:t>
                      </a:r>
                      <a:r>
                        <a:rPr lang="hr-HR" baseline="0" dirty="0" smtClean="0"/>
                        <a:t> i nošenje teških stvari</a:t>
                      </a:r>
                      <a:endParaRPr lang="hr-HR" dirty="0"/>
                    </a:p>
                  </a:txBody>
                  <a:tcPr/>
                </a:tc>
              </a:tr>
              <a:tr h="465282">
                <a:tc>
                  <a:txBody>
                    <a:bodyPr/>
                    <a:lstStyle/>
                    <a:p>
                      <a:r>
                        <a:rPr lang="hr-HR" dirty="0" smtClean="0"/>
                        <a:t>Kuhanje,</a:t>
                      </a:r>
                      <a:r>
                        <a:rPr lang="hr-HR" baseline="0" dirty="0" smtClean="0"/>
                        <a:t> teži poslovi</a:t>
                      </a:r>
                      <a:endParaRPr lang="hr-HR" dirty="0"/>
                    </a:p>
                  </a:txBody>
                  <a:tcPr/>
                </a:tc>
              </a:tr>
              <a:tr h="465282">
                <a:tc>
                  <a:txBody>
                    <a:bodyPr/>
                    <a:lstStyle/>
                    <a:p>
                      <a:r>
                        <a:rPr lang="hr-HR" dirty="0" smtClean="0"/>
                        <a:t>Kuhanje, usisavanje</a:t>
                      </a:r>
                      <a:endParaRPr lang="hr-HR" dirty="0"/>
                    </a:p>
                  </a:txBody>
                  <a:tcPr/>
                </a:tc>
              </a:tr>
              <a:tr h="465282">
                <a:tc>
                  <a:txBody>
                    <a:bodyPr/>
                    <a:lstStyle/>
                    <a:p>
                      <a:r>
                        <a:rPr lang="hr-HR" dirty="0" smtClean="0"/>
                        <a:t>Peglanje, spremanje za sobom</a:t>
                      </a:r>
                      <a:endParaRPr lang="hr-HR" dirty="0"/>
                    </a:p>
                  </a:txBody>
                  <a:tcPr/>
                </a:tc>
              </a:tr>
              <a:tr h="465282">
                <a:tc>
                  <a:txBody>
                    <a:bodyPr/>
                    <a:lstStyle/>
                    <a:p>
                      <a:r>
                        <a:rPr lang="hr-HR" dirty="0" smtClean="0"/>
                        <a:t>Teški fizičk</a:t>
                      </a:r>
                      <a:r>
                        <a:rPr lang="hr-HR" baseline="0" dirty="0" smtClean="0"/>
                        <a:t>i radovi</a:t>
                      </a:r>
                      <a:endParaRPr lang="hr-HR" dirty="0"/>
                    </a:p>
                  </a:txBody>
                  <a:tcPr/>
                </a:tc>
              </a:tr>
              <a:tr h="465282">
                <a:tc>
                  <a:txBody>
                    <a:bodyPr/>
                    <a:lstStyle/>
                    <a:p>
                      <a:r>
                        <a:rPr lang="hr-HR" dirty="0" smtClean="0"/>
                        <a:t>Svi poslovi mogu biti i muški i ženski</a:t>
                      </a:r>
                      <a:endParaRPr lang="hr-HR" dirty="0"/>
                    </a:p>
                  </a:txBody>
                  <a:tcPr/>
                </a:tc>
              </a:tr>
              <a:tr h="465282">
                <a:tc>
                  <a:txBody>
                    <a:bodyPr/>
                    <a:lstStyle/>
                    <a:p>
                      <a:r>
                        <a:rPr lang="hr-HR" dirty="0" smtClean="0"/>
                        <a:t>Ne postoje muški i ženski poslovi</a:t>
                      </a:r>
                      <a:endParaRPr lang="hr-HR" dirty="0"/>
                    </a:p>
                  </a:txBody>
                  <a:tcPr/>
                </a:tc>
              </a:tr>
              <a:tr h="465282">
                <a:tc>
                  <a:txBody>
                    <a:bodyPr/>
                    <a:lstStyle/>
                    <a:p>
                      <a:r>
                        <a:rPr lang="hr-HR" dirty="0" smtClean="0"/>
                        <a:t>Usisavanje, peglanje, kuhanje</a:t>
                      </a:r>
                      <a:endParaRPr lang="hr-HR" dirty="0"/>
                    </a:p>
                  </a:txBody>
                  <a:tcPr/>
                </a:tc>
              </a:tr>
              <a:tr h="465282">
                <a:tc>
                  <a:txBody>
                    <a:bodyPr/>
                    <a:lstStyle/>
                    <a:p>
                      <a:r>
                        <a:rPr lang="hr-HR" dirty="0" smtClean="0"/>
                        <a:t>Spremanje</a:t>
                      </a:r>
                      <a:r>
                        <a:rPr lang="hr-HR" baseline="0" dirty="0" smtClean="0"/>
                        <a:t> suđa, usisavanje, cjepanje drva</a:t>
                      </a:r>
                      <a:endParaRPr lang="hr-HR" dirty="0"/>
                    </a:p>
                  </a:txBody>
                  <a:tcPr/>
                </a:tc>
              </a:tr>
              <a:tr h="465282">
                <a:tc>
                  <a:txBody>
                    <a:bodyPr/>
                    <a:lstStyle/>
                    <a:p>
                      <a:r>
                        <a:rPr lang="hr-HR" dirty="0" smtClean="0"/>
                        <a:t>Građevinac,</a:t>
                      </a:r>
                      <a:r>
                        <a:rPr lang="hr-HR" baseline="0" dirty="0" smtClean="0"/>
                        <a:t> instalater, doktor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154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2915816" y="980728"/>
          <a:ext cx="5349280" cy="46085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349280"/>
              </a:tblGrid>
              <a:tr h="512837">
                <a:tc>
                  <a:txBody>
                    <a:bodyPr/>
                    <a:lstStyle/>
                    <a:p>
                      <a:r>
                        <a:rPr lang="hr-HR" b="0" dirty="0" smtClean="0">
                          <a:solidFill>
                            <a:schemeClr val="bg1"/>
                          </a:solidFill>
                        </a:rPr>
                        <a:t>Pokupiti robu</a:t>
                      </a:r>
                      <a:endParaRPr lang="hr-HR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12837">
                <a:tc>
                  <a:txBody>
                    <a:bodyPr/>
                    <a:lstStyle/>
                    <a:p>
                      <a:r>
                        <a:rPr lang="hr-HR" dirty="0" smtClean="0"/>
                        <a:t>Cjepanje drva</a:t>
                      </a:r>
                      <a:endParaRPr lang="hr-HR" dirty="0"/>
                    </a:p>
                  </a:txBody>
                  <a:tcPr/>
                </a:tc>
              </a:tr>
              <a:tr h="512837">
                <a:tc>
                  <a:txBody>
                    <a:bodyPr/>
                    <a:lstStyle/>
                    <a:p>
                      <a:r>
                        <a:rPr lang="hr-HR" dirty="0" smtClean="0"/>
                        <a:t>Popravljanje kućanskih aparata</a:t>
                      </a:r>
                      <a:endParaRPr lang="hr-HR" dirty="0"/>
                    </a:p>
                  </a:txBody>
                  <a:tcPr/>
                </a:tc>
              </a:tr>
              <a:tr h="512837">
                <a:tc>
                  <a:txBody>
                    <a:bodyPr/>
                    <a:lstStyle/>
                    <a:p>
                      <a:r>
                        <a:rPr lang="hr-HR" dirty="0" smtClean="0"/>
                        <a:t>Sastavljanje namještaja</a:t>
                      </a:r>
                      <a:endParaRPr lang="hr-HR" dirty="0"/>
                    </a:p>
                  </a:txBody>
                  <a:tcPr/>
                </a:tc>
              </a:tr>
              <a:tr h="505812">
                <a:tc>
                  <a:txBody>
                    <a:bodyPr/>
                    <a:lstStyle/>
                    <a:p>
                      <a:r>
                        <a:rPr lang="hr-HR" dirty="0" smtClean="0"/>
                        <a:t>Rad u vrtu</a:t>
                      </a:r>
                      <a:endParaRPr lang="hr-HR" dirty="0"/>
                    </a:p>
                  </a:txBody>
                  <a:tcPr/>
                </a:tc>
              </a:tr>
              <a:tr h="512837">
                <a:tc>
                  <a:txBody>
                    <a:bodyPr/>
                    <a:lstStyle/>
                    <a:p>
                      <a:r>
                        <a:rPr lang="hr-HR" dirty="0" smtClean="0"/>
                        <a:t>Strojovođa</a:t>
                      </a:r>
                      <a:endParaRPr lang="hr-HR" dirty="0"/>
                    </a:p>
                  </a:txBody>
                  <a:tcPr/>
                </a:tc>
              </a:tr>
              <a:tr h="512837">
                <a:tc>
                  <a:txBody>
                    <a:bodyPr/>
                    <a:lstStyle/>
                    <a:p>
                      <a:r>
                        <a:rPr lang="hr-HR" dirty="0" smtClean="0"/>
                        <a:t>Kopanje</a:t>
                      </a:r>
                      <a:endParaRPr lang="hr-HR" dirty="0"/>
                    </a:p>
                  </a:txBody>
                  <a:tcPr/>
                </a:tc>
              </a:tr>
              <a:tr h="512837">
                <a:tc>
                  <a:txBody>
                    <a:bodyPr/>
                    <a:lstStyle/>
                    <a:p>
                      <a:r>
                        <a:rPr lang="hr-HR" dirty="0" smtClean="0"/>
                        <a:t>Mijenjanje žarulja</a:t>
                      </a:r>
                      <a:endParaRPr lang="hr-HR" dirty="0"/>
                    </a:p>
                  </a:txBody>
                  <a:tcPr/>
                </a:tc>
              </a:tr>
              <a:tr h="512837">
                <a:tc>
                  <a:txBody>
                    <a:bodyPr/>
                    <a:lstStyle/>
                    <a:p>
                      <a:r>
                        <a:rPr lang="hr-HR" dirty="0" smtClean="0"/>
                        <a:t>Bojanje zidova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40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186882"/>
            <a:ext cx="2304256" cy="1962197"/>
          </a:xfrm>
        </p:spPr>
        <p:txBody>
          <a:bodyPr>
            <a:noAutofit/>
          </a:bodyPr>
          <a:lstStyle/>
          <a:p>
            <a:pPr algn="l"/>
            <a:r>
              <a:rPr lang="hr-HR" sz="4000" dirty="0"/>
              <a:t>Navedi nekoliko primjera, po tebi ženskih poslova:</a:t>
            </a:r>
            <a:br>
              <a:rPr lang="hr-HR" sz="4000" dirty="0"/>
            </a:br>
            <a:r>
              <a:rPr lang="hr-HR" sz="4000" dirty="0"/>
              <a:t/>
            </a:r>
            <a:br>
              <a:rPr lang="hr-HR" sz="4000" dirty="0"/>
            </a:br>
            <a:r>
              <a:rPr lang="hr-HR" sz="4000" dirty="0"/>
              <a:t>Mladići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915816" y="476670"/>
          <a:ext cx="5565304" cy="5644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5304"/>
              </a:tblGrid>
              <a:tr h="481376">
                <a:tc>
                  <a:txBody>
                    <a:bodyPr/>
                    <a:lstStyle/>
                    <a:p>
                      <a:r>
                        <a:rPr lang="hr-HR" b="0" dirty="0" smtClean="0">
                          <a:solidFill>
                            <a:schemeClr val="tx1"/>
                          </a:solidFill>
                        </a:rPr>
                        <a:t>Ne postoji „ženski posao” koji bi bio</a:t>
                      </a:r>
                      <a:r>
                        <a:rPr lang="hr-HR" b="0" baseline="0" dirty="0" smtClean="0">
                          <a:solidFill>
                            <a:schemeClr val="tx1"/>
                          </a:solidFill>
                        </a:rPr>
                        <a:t> samo za taj spol.</a:t>
                      </a:r>
                      <a:endParaRPr lang="hr-H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1376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Spremačica, kuharica, učiteljica, prodavačica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81376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Pospremanje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81376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Čišćenje, kuhanje, čuvanje djece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81376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Kućanski poslovi,  nabavljanje namirnica, čuvanje djece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81376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Kuhinja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81376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Kućanica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81376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Kuhanje, čišćenje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30867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Pranje</a:t>
                      </a:r>
                      <a:r>
                        <a:rPr lang="hr-HR" baseline="0" dirty="0" smtClean="0">
                          <a:solidFill>
                            <a:schemeClr val="tx1"/>
                          </a:solidFill>
                        </a:rPr>
                        <a:t> robe, peglanje, kuhanje,  učiteljice osnovnih škola, dadilje itd.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81376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Pranje, peglanje,</a:t>
                      </a:r>
                      <a:r>
                        <a:rPr lang="hr-HR" baseline="0" dirty="0" smtClean="0">
                          <a:solidFill>
                            <a:schemeClr val="tx1"/>
                          </a:solidFill>
                        </a:rPr>
                        <a:t> kuhanje, spremanje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81376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1"/>
                          </a:solidFill>
                        </a:rPr>
                        <a:t>Peglanje, kuhanje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34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7"/>
            <a:ext cx="2088232" cy="5256584"/>
          </a:xfrm>
        </p:spPr>
        <p:txBody>
          <a:bodyPr>
            <a:noAutofit/>
          </a:bodyPr>
          <a:lstStyle/>
          <a:p>
            <a:pPr algn="l"/>
            <a:r>
              <a:rPr lang="hr-HR" sz="4000" dirty="0"/>
              <a:t>Navedi nekoliko primjera, po tebi ženskih poslova:</a:t>
            </a:r>
            <a:br>
              <a:rPr lang="hr-HR" sz="4000" dirty="0"/>
            </a:br>
            <a:r>
              <a:rPr lang="hr-HR" sz="4000" dirty="0"/>
              <a:t/>
            </a:r>
            <a:br>
              <a:rPr lang="hr-HR" sz="4000" dirty="0"/>
            </a:br>
            <a:r>
              <a:rPr lang="hr-HR" sz="4000" dirty="0"/>
              <a:t>Djevojke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3059832" y="620687"/>
          <a:ext cx="5421288" cy="568501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21288"/>
              </a:tblGrid>
              <a:tr h="437309">
                <a:tc>
                  <a:txBody>
                    <a:bodyPr/>
                    <a:lstStyle/>
                    <a:p>
                      <a:r>
                        <a:rPr lang="hr-HR" b="0" dirty="0" smtClean="0">
                          <a:solidFill>
                            <a:schemeClr val="bg1"/>
                          </a:solidFill>
                        </a:rPr>
                        <a:t>Peglanje,</a:t>
                      </a:r>
                      <a:r>
                        <a:rPr lang="hr-HR" b="0" baseline="0" dirty="0" smtClean="0">
                          <a:solidFill>
                            <a:schemeClr val="bg1"/>
                          </a:solidFill>
                        </a:rPr>
                        <a:t> čišćenje</a:t>
                      </a:r>
                      <a:endParaRPr lang="hr-HR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37309">
                <a:tc>
                  <a:txBody>
                    <a:bodyPr/>
                    <a:lstStyle/>
                    <a:p>
                      <a:r>
                        <a:rPr lang="hr-HR" dirty="0" smtClean="0"/>
                        <a:t>Kuhanje, pranje</a:t>
                      </a:r>
                      <a:endParaRPr lang="hr-HR" dirty="0"/>
                    </a:p>
                  </a:txBody>
                  <a:tcPr/>
                </a:tc>
              </a:tr>
              <a:tr h="437309">
                <a:tc>
                  <a:txBody>
                    <a:bodyPr/>
                    <a:lstStyle/>
                    <a:p>
                      <a:r>
                        <a:rPr lang="hr-HR" dirty="0" smtClean="0"/>
                        <a:t>Ne postoje samo ženski poslovi</a:t>
                      </a:r>
                      <a:endParaRPr lang="hr-HR" dirty="0"/>
                    </a:p>
                  </a:txBody>
                  <a:tcPr/>
                </a:tc>
              </a:tr>
              <a:tr h="437309">
                <a:tc>
                  <a:txBody>
                    <a:bodyPr/>
                    <a:lstStyle/>
                    <a:p>
                      <a:r>
                        <a:rPr lang="hr-HR" dirty="0" smtClean="0"/>
                        <a:t>Usisavanje, kuhanje, peglanje, kuhanje</a:t>
                      </a:r>
                      <a:endParaRPr lang="hr-HR" dirty="0"/>
                    </a:p>
                  </a:txBody>
                  <a:tcPr/>
                </a:tc>
              </a:tr>
              <a:tr h="437309">
                <a:tc>
                  <a:txBody>
                    <a:bodyPr/>
                    <a:lstStyle/>
                    <a:p>
                      <a:r>
                        <a:rPr lang="hr-HR" dirty="0" smtClean="0"/>
                        <a:t>Čišćenje,</a:t>
                      </a:r>
                      <a:r>
                        <a:rPr lang="hr-HR" baseline="0" dirty="0" smtClean="0"/>
                        <a:t> kuhanje</a:t>
                      </a:r>
                      <a:endParaRPr lang="hr-HR" dirty="0"/>
                    </a:p>
                  </a:txBody>
                  <a:tcPr/>
                </a:tc>
              </a:tr>
              <a:tr h="437309">
                <a:tc>
                  <a:txBody>
                    <a:bodyPr/>
                    <a:lstStyle/>
                    <a:p>
                      <a:r>
                        <a:rPr lang="hr-HR" dirty="0" smtClean="0"/>
                        <a:t>Peglanje</a:t>
                      </a:r>
                      <a:endParaRPr lang="hr-HR" dirty="0"/>
                    </a:p>
                  </a:txBody>
                  <a:tcPr/>
                </a:tc>
              </a:tr>
              <a:tr h="437309">
                <a:tc>
                  <a:txBody>
                    <a:bodyPr/>
                    <a:lstStyle/>
                    <a:p>
                      <a:r>
                        <a:rPr lang="hr-HR" dirty="0" smtClean="0"/>
                        <a:t>Kuhanje ručka</a:t>
                      </a:r>
                      <a:endParaRPr lang="hr-HR" dirty="0"/>
                    </a:p>
                  </a:txBody>
                  <a:tcPr/>
                </a:tc>
              </a:tr>
              <a:tr h="437309">
                <a:tc>
                  <a:txBody>
                    <a:bodyPr/>
                    <a:lstStyle/>
                    <a:p>
                      <a:r>
                        <a:rPr lang="hr-HR" dirty="0" smtClean="0"/>
                        <a:t>Lakši poslovi</a:t>
                      </a:r>
                      <a:endParaRPr lang="hr-HR" dirty="0"/>
                    </a:p>
                  </a:txBody>
                  <a:tcPr/>
                </a:tc>
              </a:tr>
              <a:tr h="437309">
                <a:tc>
                  <a:txBody>
                    <a:bodyPr/>
                    <a:lstStyle/>
                    <a:p>
                      <a:r>
                        <a:rPr lang="hr-HR" dirty="0" smtClean="0"/>
                        <a:t>Svi poslovi mogu biti i muški i ženski</a:t>
                      </a:r>
                      <a:endParaRPr lang="hr-HR" dirty="0"/>
                    </a:p>
                  </a:txBody>
                  <a:tcPr/>
                </a:tc>
              </a:tr>
              <a:tr h="437309">
                <a:tc>
                  <a:txBody>
                    <a:bodyPr/>
                    <a:lstStyle/>
                    <a:p>
                      <a:r>
                        <a:rPr lang="hr-HR" dirty="0" smtClean="0"/>
                        <a:t>Metenje</a:t>
                      </a:r>
                      <a:endParaRPr lang="hr-HR" dirty="0"/>
                    </a:p>
                  </a:txBody>
                  <a:tcPr/>
                </a:tc>
              </a:tr>
              <a:tr h="437309">
                <a:tc>
                  <a:txBody>
                    <a:bodyPr/>
                    <a:lstStyle/>
                    <a:p>
                      <a:r>
                        <a:rPr lang="hr-HR" dirty="0" smtClean="0"/>
                        <a:t>Pranje robe, napravljanje kreveta</a:t>
                      </a:r>
                      <a:endParaRPr lang="hr-HR" dirty="0"/>
                    </a:p>
                  </a:txBody>
                  <a:tcPr/>
                </a:tc>
              </a:tr>
              <a:tr h="437309">
                <a:tc>
                  <a:txBody>
                    <a:bodyPr/>
                    <a:lstStyle/>
                    <a:p>
                      <a:r>
                        <a:rPr lang="hr-HR" dirty="0" smtClean="0"/>
                        <a:t>Doktorica,</a:t>
                      </a:r>
                      <a:r>
                        <a:rPr lang="hr-HR" baseline="0" dirty="0" smtClean="0"/>
                        <a:t> maserka</a:t>
                      </a:r>
                      <a:endParaRPr lang="hr-HR" dirty="0"/>
                    </a:p>
                  </a:txBody>
                  <a:tcPr/>
                </a:tc>
              </a:tr>
              <a:tr h="437309">
                <a:tc>
                  <a:txBody>
                    <a:bodyPr/>
                    <a:lstStyle/>
                    <a:p>
                      <a:r>
                        <a:rPr lang="hr-HR" dirty="0" smtClean="0"/>
                        <a:t>Sobarica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4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Mladići</a:t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Djevojke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627784" y="332656"/>
          <a:ext cx="6336704" cy="3240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2771800" y="3430169"/>
          <a:ext cx="6120680" cy="2591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078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Mladići</a:t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Djevojke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610470" y="332656"/>
          <a:ext cx="621000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2610470" y="3645024"/>
          <a:ext cx="621000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905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Mladići</a:t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Djevojke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555776" y="260648"/>
          <a:ext cx="626469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2699792" y="3717032"/>
          <a:ext cx="6120680" cy="2604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620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Mladići</a:t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Djevojke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432289" y="332656"/>
          <a:ext cx="646019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2627783" y="3717032"/>
          <a:ext cx="619269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692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Mladići</a:t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Djevojke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646474" y="332656"/>
          <a:ext cx="631801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2771800" y="3573016"/>
          <a:ext cx="619268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762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203528"/>
            <a:ext cx="8229600" cy="1143000"/>
          </a:xfrm>
        </p:spPr>
        <p:txBody>
          <a:bodyPr/>
          <a:lstStyle/>
          <a:p>
            <a:r>
              <a:rPr lang="hr-HR" b="1" dirty="0" smtClean="0"/>
              <a:t>STRATEŠKI CILJEVI: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472608"/>
          </a:xfrm>
        </p:spPr>
        <p:txBody>
          <a:bodyPr/>
          <a:lstStyle/>
          <a:p>
            <a:pPr marL="0" indent="0" algn="ctr">
              <a:buFont typeface="Wingdings 3" charset="2"/>
              <a:buNone/>
            </a:pPr>
            <a:r>
              <a:rPr lang="hr-HR" sz="3000" dirty="0"/>
              <a:t>Prvi strateški cilj:</a:t>
            </a:r>
          </a:p>
          <a:p>
            <a:pPr marL="0" indent="0" algn="ctr">
              <a:buFont typeface="Wingdings 3" charset="2"/>
              <a:buNone/>
            </a:pPr>
            <a:r>
              <a:rPr lang="hr-HR" sz="3000" dirty="0"/>
              <a:t> borba protiv rodnih stereotipa i </a:t>
            </a:r>
            <a:r>
              <a:rPr lang="hr-HR" sz="3000" dirty="0" smtClean="0"/>
              <a:t>seksizma</a:t>
            </a:r>
          </a:p>
          <a:p>
            <a:pPr marL="0" indent="0" algn="ctr">
              <a:buFont typeface="Wingdings 3" charset="2"/>
              <a:buNone/>
            </a:pPr>
            <a:endParaRPr lang="hr-HR" sz="1500" dirty="0"/>
          </a:p>
          <a:p>
            <a:pPr marL="0" indent="0">
              <a:buNone/>
            </a:pPr>
            <a:r>
              <a:rPr lang="hr-HR" sz="2400" dirty="0"/>
              <a:t>Rodni stereotipi predstavljaju ozbiljnu prepreku u postizanju stvarne ravnopravnosti spolova te potiču spolnu diskriminaciju.</a:t>
            </a:r>
          </a:p>
          <a:p>
            <a:r>
              <a:rPr lang="vi-VN" sz="2400" dirty="0"/>
              <a:t>prethodno formirane ideje prema kojima su muškarcima i ženama </a:t>
            </a:r>
            <a:r>
              <a:rPr lang="vi-VN" sz="2400" dirty="0">
                <a:latin typeface="Calibri" pitchFamily="34" charset="0"/>
                <a:cs typeface="Times New Roman" pitchFamily="18" charset="0"/>
              </a:rPr>
              <a:t>proizvoljno</a:t>
            </a:r>
            <a:r>
              <a:rPr lang="vi-VN" sz="2400" dirty="0"/>
              <a:t> dodijeljene karakteristike i uloge koje određuj</a:t>
            </a:r>
            <a:r>
              <a:rPr lang="hr-HR" sz="2400" dirty="0"/>
              <a:t>u</a:t>
            </a:r>
            <a:r>
              <a:rPr lang="vi-VN" sz="2400" dirty="0"/>
              <a:t> i ograničava</a:t>
            </a:r>
            <a:r>
              <a:rPr lang="hr-HR" sz="2400" dirty="0"/>
              <a:t>ju</a:t>
            </a:r>
            <a:r>
              <a:rPr lang="vi-VN" sz="2400" dirty="0"/>
              <a:t> njihov spol</a:t>
            </a:r>
            <a:endParaRPr lang="hr-HR" sz="2400" dirty="0"/>
          </a:p>
          <a:p>
            <a:r>
              <a:rPr lang="hr-HR" sz="2400" dirty="0"/>
              <a:t>stereotipi o ženama služe za opravdavanje i održavanje povijesnih odnosa u kojima muškarci imaju moć nad ženama, kao i seksističkih stavova koji priječe napredovanje žena</a:t>
            </a:r>
          </a:p>
        </p:txBody>
      </p:sp>
    </p:spTree>
    <p:extLst>
      <p:ext uri="{BB962C8B-B14F-4D97-AF65-F5344CB8AC3E}">
        <p14:creationId xmlns:p14="http://schemas.microsoft.com/office/powerpoint/2010/main" val="412182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Mladići</a:t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Djevojke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771800" y="332656"/>
          <a:ext cx="614136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2807216" y="3717032"/>
          <a:ext cx="614136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245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Mladići</a:t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Djevojke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699791" y="332656"/>
          <a:ext cx="614136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2699791" y="3861048"/>
          <a:ext cx="614136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661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Mladići</a:t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Djevojke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699792" y="260648"/>
          <a:ext cx="626469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2699792" y="3789040"/>
          <a:ext cx="624754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504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Istraživanje na području grada Labina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200" b="1" u="sng" dirty="0" smtClean="0"/>
              <a:t>GRADSKO VIJEĆE</a:t>
            </a:r>
          </a:p>
          <a:p>
            <a:r>
              <a:rPr lang="hr-HR" sz="2200" dirty="0"/>
              <a:t>18% </a:t>
            </a:r>
            <a:r>
              <a:rPr lang="hr-HR" sz="2200" dirty="0" smtClean="0"/>
              <a:t>žena i </a:t>
            </a:r>
            <a:r>
              <a:rPr lang="hr-HR" sz="2200" dirty="0"/>
              <a:t>82% </a:t>
            </a:r>
            <a:r>
              <a:rPr lang="hr-HR" sz="2200" dirty="0" smtClean="0"/>
              <a:t>muškaraca </a:t>
            </a:r>
          </a:p>
          <a:p>
            <a:r>
              <a:rPr lang="hr-HR" sz="2200" dirty="0" smtClean="0"/>
              <a:t>gradonačelnik, zamjenik, zamjenica</a:t>
            </a:r>
          </a:p>
          <a:p>
            <a:endParaRPr lang="hr-HR" sz="2200" dirty="0"/>
          </a:p>
          <a:p>
            <a:pPr marL="0" indent="0">
              <a:buNone/>
            </a:pPr>
            <a:r>
              <a:rPr lang="hr-HR" sz="2200" b="1" u="sng" dirty="0" smtClean="0"/>
              <a:t>GRADSKA UPRAVA</a:t>
            </a:r>
            <a:endParaRPr lang="hr-HR" sz="2200" b="1" u="sng" dirty="0"/>
          </a:p>
          <a:p>
            <a:r>
              <a:rPr lang="hr-HR" sz="2200" dirty="0" smtClean="0"/>
              <a:t>74</a:t>
            </a:r>
            <a:r>
              <a:rPr lang="hr-HR" sz="2200" dirty="0"/>
              <a:t>% žena </a:t>
            </a:r>
            <a:r>
              <a:rPr lang="hr-HR" sz="2200" dirty="0" smtClean="0"/>
              <a:t>i 26</a:t>
            </a:r>
            <a:r>
              <a:rPr lang="hr-HR" sz="2200" dirty="0"/>
              <a:t>% muškaraca</a:t>
            </a:r>
          </a:p>
          <a:p>
            <a:pPr marL="0" indent="0">
              <a:buNone/>
            </a:pPr>
            <a:endParaRPr lang="hr-HR" sz="2200" dirty="0" smtClean="0"/>
          </a:p>
          <a:p>
            <a:pPr marL="0" indent="0">
              <a:buNone/>
            </a:pPr>
            <a:r>
              <a:rPr lang="hr-HR" sz="2200" b="1" u="sng" dirty="0"/>
              <a:t>GRADSKO </a:t>
            </a:r>
            <a:r>
              <a:rPr lang="hr-HR" sz="2200" b="1" u="sng" dirty="0" smtClean="0"/>
              <a:t>VIJEĆE MLADIH</a:t>
            </a:r>
            <a:endParaRPr lang="hr-HR" sz="2200" b="1" u="sng" dirty="0"/>
          </a:p>
          <a:p>
            <a:r>
              <a:rPr lang="hr-HR" sz="2200" dirty="0"/>
              <a:t>60% djevojaka </a:t>
            </a:r>
            <a:r>
              <a:rPr lang="hr-HR" sz="2200" dirty="0" smtClean="0"/>
              <a:t> i 40</a:t>
            </a:r>
            <a:r>
              <a:rPr lang="hr-HR" sz="2200" dirty="0"/>
              <a:t>% dječaka</a:t>
            </a:r>
          </a:p>
        </p:txBody>
      </p:sp>
    </p:spTree>
    <p:extLst>
      <p:ext uri="{BB962C8B-B14F-4D97-AF65-F5344CB8AC3E}">
        <p14:creationId xmlns:p14="http://schemas.microsoft.com/office/powerpoint/2010/main" val="241716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74" y="260648"/>
            <a:ext cx="7055380" cy="1400530"/>
          </a:xfrm>
        </p:spPr>
        <p:txBody>
          <a:bodyPr/>
          <a:lstStyle/>
          <a:p>
            <a:r>
              <a:rPr lang="hr-HR" dirty="0" smtClean="0"/>
              <a:t>Istraživanje na području grada Labina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853248"/>
            <a:ext cx="7704740" cy="4744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u="sng" dirty="0" smtClean="0"/>
              <a:t>POLITIČKE STRANKE</a:t>
            </a:r>
          </a:p>
          <a:p>
            <a:pPr marL="0" indent="0">
              <a:buNone/>
            </a:pPr>
            <a:r>
              <a:rPr lang="hr-HR" sz="2200" dirty="0" smtClean="0"/>
              <a:t>HDZ </a:t>
            </a:r>
          </a:p>
          <a:p>
            <a:r>
              <a:rPr lang="hr-HR" sz="2200" dirty="0"/>
              <a:t>oko 25% žena </a:t>
            </a:r>
            <a:r>
              <a:rPr lang="hr-HR" sz="2200" dirty="0" smtClean="0"/>
              <a:t>i oko 75</a:t>
            </a:r>
            <a:r>
              <a:rPr lang="hr-HR" sz="2200" dirty="0"/>
              <a:t>% muškaraca</a:t>
            </a:r>
          </a:p>
          <a:p>
            <a:r>
              <a:rPr lang="hr-HR" sz="2200" dirty="0"/>
              <a:t>predsjednik je </a:t>
            </a:r>
            <a:r>
              <a:rPr lang="hr-HR" sz="2200" dirty="0" smtClean="0"/>
              <a:t>muškarac, a u </a:t>
            </a:r>
            <a:r>
              <a:rPr lang="hr-HR" sz="2200" dirty="0"/>
              <a:t>predsjedništvu je jedna </a:t>
            </a:r>
            <a:r>
              <a:rPr lang="hr-HR" sz="2200" dirty="0" smtClean="0"/>
              <a:t>žena</a:t>
            </a:r>
          </a:p>
          <a:p>
            <a:pPr marL="0" indent="0">
              <a:buNone/>
            </a:pPr>
            <a:r>
              <a:rPr lang="hr-HR" sz="2200" dirty="0" smtClean="0"/>
              <a:t>IDS </a:t>
            </a:r>
            <a:endParaRPr lang="hr-HR" sz="2200" dirty="0"/>
          </a:p>
          <a:p>
            <a:r>
              <a:rPr lang="hr-HR" sz="2200" dirty="0" smtClean="0"/>
              <a:t>40% </a:t>
            </a:r>
            <a:r>
              <a:rPr lang="hr-HR" sz="2200" dirty="0"/>
              <a:t>žena </a:t>
            </a:r>
            <a:r>
              <a:rPr lang="hr-HR" sz="2200" dirty="0" smtClean="0"/>
              <a:t>i 60% </a:t>
            </a:r>
            <a:r>
              <a:rPr lang="hr-HR" sz="2200" dirty="0"/>
              <a:t>muškaraca</a:t>
            </a:r>
          </a:p>
          <a:p>
            <a:r>
              <a:rPr lang="hr-HR" sz="2200" dirty="0" smtClean="0"/>
              <a:t>predsjednica </a:t>
            </a:r>
            <a:r>
              <a:rPr lang="hr-HR" sz="2200" dirty="0"/>
              <a:t>je </a:t>
            </a:r>
            <a:r>
              <a:rPr lang="hr-HR" sz="2200" dirty="0" smtClean="0"/>
              <a:t>žena</a:t>
            </a:r>
            <a:endParaRPr lang="hr-HR" sz="2200" dirty="0"/>
          </a:p>
          <a:p>
            <a:pPr marL="0" indent="0">
              <a:buNone/>
            </a:pPr>
            <a:r>
              <a:rPr lang="hr-HR" sz="2200" dirty="0" smtClean="0"/>
              <a:t>SDP </a:t>
            </a:r>
            <a:endParaRPr lang="hr-HR" sz="2200" dirty="0"/>
          </a:p>
          <a:p>
            <a:r>
              <a:rPr lang="hr-HR" sz="2200" dirty="0"/>
              <a:t>7</a:t>
            </a:r>
            <a:r>
              <a:rPr lang="hr-HR" sz="2200" dirty="0" smtClean="0"/>
              <a:t>% </a:t>
            </a:r>
            <a:r>
              <a:rPr lang="hr-HR" sz="2200" dirty="0"/>
              <a:t>žena i </a:t>
            </a:r>
            <a:r>
              <a:rPr lang="hr-HR" sz="2200" dirty="0" smtClean="0"/>
              <a:t>93% </a:t>
            </a:r>
            <a:r>
              <a:rPr lang="hr-HR" sz="2200" dirty="0"/>
              <a:t>muškaraca</a:t>
            </a:r>
          </a:p>
          <a:p>
            <a:r>
              <a:rPr lang="hr-HR" sz="2200" dirty="0"/>
              <a:t>predsjednik je muškarac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0818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74" y="260648"/>
            <a:ext cx="7055380" cy="1400530"/>
          </a:xfrm>
        </p:spPr>
        <p:txBody>
          <a:bodyPr/>
          <a:lstStyle/>
          <a:p>
            <a:r>
              <a:rPr lang="hr-HR" dirty="0" smtClean="0"/>
              <a:t>Istraživanje na području grada Labina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853248"/>
            <a:ext cx="7272692" cy="46000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2200" b="1" dirty="0" smtClean="0"/>
              <a:t>Osnovna škola Matije Vlačića</a:t>
            </a:r>
          </a:p>
          <a:p>
            <a:r>
              <a:rPr lang="hr-HR" sz="2200" dirty="0" smtClean="0"/>
              <a:t>ravnatelj je muškarac</a:t>
            </a:r>
          </a:p>
          <a:p>
            <a:r>
              <a:rPr lang="hr-HR" sz="2200" dirty="0" smtClean="0"/>
              <a:t>86% žena i 14% muškaraca</a:t>
            </a:r>
          </a:p>
          <a:p>
            <a:pPr marL="0" indent="0">
              <a:buNone/>
            </a:pPr>
            <a:endParaRPr lang="hr-HR" sz="2200" dirty="0" smtClean="0"/>
          </a:p>
          <a:p>
            <a:pPr marL="0" indent="0">
              <a:buNone/>
            </a:pPr>
            <a:r>
              <a:rPr lang="hr-HR" sz="2200" b="1" dirty="0" smtClean="0"/>
              <a:t>Osnovna škola „Ivo Lola Ribar”</a:t>
            </a:r>
          </a:p>
          <a:p>
            <a:r>
              <a:rPr lang="hr-HR" sz="2200" dirty="0" smtClean="0"/>
              <a:t>ravnatelj je muškarac</a:t>
            </a:r>
          </a:p>
          <a:p>
            <a:r>
              <a:rPr lang="hr-HR" sz="2200" dirty="0" smtClean="0"/>
              <a:t>91% žena i 9% muškaraca</a:t>
            </a:r>
          </a:p>
          <a:p>
            <a:pPr marL="0" indent="0">
              <a:buNone/>
            </a:pPr>
            <a:endParaRPr lang="hr-HR" sz="2200" dirty="0" smtClean="0"/>
          </a:p>
          <a:p>
            <a:pPr marL="0" indent="0">
              <a:buNone/>
            </a:pPr>
            <a:r>
              <a:rPr lang="hr-HR" sz="2400" b="1" dirty="0"/>
              <a:t>O</a:t>
            </a:r>
            <a:r>
              <a:rPr lang="hr-HR" sz="2200" b="1" dirty="0"/>
              <a:t>snovna umjetnička škola Matka Brajše Rašana</a:t>
            </a:r>
          </a:p>
          <a:p>
            <a:r>
              <a:rPr lang="hr-HR" sz="2200" dirty="0"/>
              <a:t>ravnateljica je žena</a:t>
            </a:r>
          </a:p>
          <a:p>
            <a:r>
              <a:rPr lang="hr-HR" sz="2200" dirty="0" smtClean="0"/>
              <a:t>47% </a:t>
            </a:r>
            <a:r>
              <a:rPr lang="hr-HR" sz="2200" dirty="0"/>
              <a:t>žena i </a:t>
            </a:r>
            <a:r>
              <a:rPr lang="hr-HR" sz="2200" dirty="0" smtClean="0"/>
              <a:t>53% </a:t>
            </a:r>
            <a:r>
              <a:rPr lang="hr-HR" sz="2200" dirty="0"/>
              <a:t>muškaraca</a:t>
            </a:r>
          </a:p>
          <a:p>
            <a:pPr marL="0" indent="0">
              <a:buNone/>
            </a:pPr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162226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74" y="260648"/>
            <a:ext cx="7055380" cy="1400530"/>
          </a:xfrm>
        </p:spPr>
        <p:txBody>
          <a:bodyPr/>
          <a:lstStyle/>
          <a:p>
            <a:r>
              <a:rPr lang="hr-HR" dirty="0" smtClean="0"/>
              <a:t>Istraživanje na području grada Labina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661178"/>
            <a:ext cx="7272692" cy="500818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sz="2400" b="1" dirty="0"/>
              <a:t>Srednja škola Mate Blažine Labin</a:t>
            </a:r>
          </a:p>
          <a:p>
            <a:r>
              <a:rPr lang="hr-HR" sz="2400" dirty="0"/>
              <a:t>ravnatelj je muškarac</a:t>
            </a:r>
          </a:p>
          <a:p>
            <a:r>
              <a:rPr lang="hr-HR" sz="2400" dirty="0"/>
              <a:t>ukupno zaposlenih: 73% žena i 27% </a:t>
            </a:r>
            <a:r>
              <a:rPr lang="hr-HR" sz="2400" dirty="0" smtClean="0"/>
              <a:t>muškaraca</a:t>
            </a:r>
          </a:p>
          <a:p>
            <a:r>
              <a:rPr lang="hr-HR" sz="2400" dirty="0"/>
              <a:t>ukupno učenika: 47% djevojaka i 53% mladića</a:t>
            </a:r>
          </a:p>
          <a:p>
            <a:pPr marL="0" indent="0">
              <a:buNone/>
            </a:pPr>
            <a:endParaRPr lang="hr-HR" b="1" smtClean="0"/>
          </a:p>
          <a:p>
            <a:pPr marL="0" indent="0">
              <a:buNone/>
            </a:pPr>
            <a:r>
              <a:rPr lang="hr-HR" b="1" smtClean="0"/>
              <a:t>Opća </a:t>
            </a:r>
            <a:r>
              <a:rPr lang="hr-HR" b="1" dirty="0" smtClean="0"/>
              <a:t>gimnazija</a:t>
            </a:r>
            <a:endParaRPr lang="hr-HR" b="1" dirty="0"/>
          </a:p>
          <a:p>
            <a:r>
              <a:rPr lang="hr-HR" dirty="0"/>
              <a:t>u</a:t>
            </a:r>
            <a:r>
              <a:rPr lang="hr-HR" dirty="0" smtClean="0"/>
              <a:t>kupno 188 učenika </a:t>
            </a:r>
            <a:r>
              <a:rPr lang="hr-HR" dirty="0"/>
              <a:t>-  </a:t>
            </a:r>
            <a:r>
              <a:rPr lang="hr-HR" dirty="0" smtClean="0"/>
              <a:t>70% </a:t>
            </a:r>
            <a:r>
              <a:rPr lang="hr-HR" dirty="0"/>
              <a:t>djevojaka i </a:t>
            </a:r>
            <a:r>
              <a:rPr lang="hr-HR" dirty="0" smtClean="0"/>
              <a:t>30% </a:t>
            </a:r>
            <a:r>
              <a:rPr lang="hr-HR" dirty="0"/>
              <a:t>mladića</a:t>
            </a:r>
          </a:p>
          <a:p>
            <a:pPr marL="0" indent="0">
              <a:buNone/>
            </a:pPr>
            <a:r>
              <a:rPr lang="hr-HR" b="1" dirty="0" smtClean="0"/>
              <a:t>Četverogodišnji strukovni smjer</a:t>
            </a:r>
            <a:endParaRPr lang="hr-HR" b="1" dirty="0"/>
          </a:p>
          <a:p>
            <a:r>
              <a:rPr lang="hr-HR" dirty="0" smtClean="0"/>
              <a:t>ukupno 167 </a:t>
            </a:r>
            <a:r>
              <a:rPr lang="hr-HR" dirty="0"/>
              <a:t>učenika -  </a:t>
            </a:r>
            <a:r>
              <a:rPr lang="hr-HR" dirty="0" smtClean="0"/>
              <a:t>33% </a:t>
            </a:r>
            <a:r>
              <a:rPr lang="hr-HR" dirty="0"/>
              <a:t>djevojaka i </a:t>
            </a:r>
            <a:r>
              <a:rPr lang="hr-HR" dirty="0" smtClean="0"/>
              <a:t>67% </a:t>
            </a:r>
            <a:r>
              <a:rPr lang="hr-HR" dirty="0"/>
              <a:t>mladića</a:t>
            </a:r>
          </a:p>
          <a:p>
            <a:pPr marL="0" indent="0">
              <a:buNone/>
            </a:pPr>
            <a:r>
              <a:rPr lang="hr-HR" b="1" dirty="0" smtClean="0"/>
              <a:t>Trogodišnji </a:t>
            </a:r>
            <a:r>
              <a:rPr lang="hr-HR" b="1" dirty="0"/>
              <a:t>strukovni smjer</a:t>
            </a:r>
          </a:p>
          <a:p>
            <a:r>
              <a:rPr lang="hr-HR" dirty="0" smtClean="0"/>
              <a:t>Ukupno 104 </a:t>
            </a:r>
            <a:r>
              <a:rPr lang="hr-HR" dirty="0"/>
              <a:t>učenika -  </a:t>
            </a:r>
            <a:r>
              <a:rPr lang="hr-HR" dirty="0" smtClean="0"/>
              <a:t>28% </a:t>
            </a:r>
            <a:r>
              <a:rPr lang="hr-HR" dirty="0"/>
              <a:t>djevojaka i </a:t>
            </a:r>
            <a:r>
              <a:rPr lang="hr-HR" dirty="0" smtClean="0"/>
              <a:t>72% mladića</a:t>
            </a:r>
          </a:p>
          <a:p>
            <a:pPr marL="0" indent="0">
              <a:buNone/>
            </a:pPr>
            <a:r>
              <a:rPr lang="hr-HR" b="1" dirty="0" smtClean="0"/>
              <a:t>Dvodišnji </a:t>
            </a:r>
            <a:r>
              <a:rPr lang="hr-HR" b="1" dirty="0"/>
              <a:t>strukovni smjer</a:t>
            </a:r>
          </a:p>
          <a:p>
            <a:r>
              <a:rPr lang="hr-HR" dirty="0"/>
              <a:t>Ukupno 6</a:t>
            </a:r>
            <a:r>
              <a:rPr lang="hr-HR" dirty="0" smtClean="0"/>
              <a:t> </a:t>
            </a:r>
            <a:r>
              <a:rPr lang="hr-HR" dirty="0"/>
              <a:t>učenika -  </a:t>
            </a:r>
            <a:r>
              <a:rPr lang="hr-HR" dirty="0" smtClean="0"/>
              <a:t>33% </a:t>
            </a:r>
            <a:r>
              <a:rPr lang="hr-HR" dirty="0"/>
              <a:t>djevojaka i </a:t>
            </a:r>
            <a:r>
              <a:rPr lang="hr-HR" dirty="0" smtClean="0"/>
              <a:t>67% </a:t>
            </a:r>
            <a:r>
              <a:rPr lang="hr-HR" dirty="0"/>
              <a:t>mladića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354" y="1772816"/>
            <a:ext cx="108985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2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74" y="260648"/>
            <a:ext cx="7055380" cy="1400530"/>
          </a:xfrm>
        </p:spPr>
        <p:txBody>
          <a:bodyPr/>
          <a:lstStyle/>
          <a:p>
            <a:r>
              <a:rPr lang="hr-HR" dirty="0" smtClean="0"/>
              <a:t>Istraživanje na području grada Labina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853248"/>
            <a:ext cx="8208796" cy="46000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2200" b="1" dirty="0"/>
              <a:t>Centar „Liče Faraguna” </a:t>
            </a:r>
          </a:p>
          <a:p>
            <a:r>
              <a:rPr lang="hr-HR" sz="2200" dirty="0"/>
              <a:t>ravnateljica je žena</a:t>
            </a:r>
          </a:p>
          <a:p>
            <a:r>
              <a:rPr lang="hr-HR" sz="2200" dirty="0"/>
              <a:t>88% žena i 12% </a:t>
            </a:r>
            <a:r>
              <a:rPr lang="hr-HR" sz="2200" dirty="0" smtClean="0"/>
              <a:t>muškaraca</a:t>
            </a:r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r>
              <a:rPr lang="hr-HR" sz="2200" b="1" dirty="0" smtClean="0"/>
              <a:t>Pučko otvoreno učilište Labin</a:t>
            </a:r>
            <a:endParaRPr lang="hr-HR" sz="2200" b="1" dirty="0"/>
          </a:p>
          <a:p>
            <a:r>
              <a:rPr lang="hr-HR" sz="2200" dirty="0" smtClean="0"/>
              <a:t>ravnateljica je žena</a:t>
            </a:r>
          </a:p>
          <a:p>
            <a:r>
              <a:rPr lang="hr-HR" sz="2200" dirty="0" smtClean="0"/>
              <a:t>50% </a:t>
            </a:r>
            <a:r>
              <a:rPr lang="hr-HR" sz="2200" dirty="0"/>
              <a:t>žena i </a:t>
            </a:r>
            <a:r>
              <a:rPr lang="hr-HR" sz="2200" dirty="0" smtClean="0"/>
              <a:t>50% muškaraca</a:t>
            </a:r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r>
              <a:rPr lang="hr-HR" sz="2200" b="1" dirty="0" smtClean="0"/>
              <a:t>Dječji vrtić „Pjerina Verbanac”  (bez stručnog osposobljavanja)</a:t>
            </a:r>
            <a:endParaRPr lang="hr-HR" sz="2200" b="1" dirty="0"/>
          </a:p>
          <a:p>
            <a:r>
              <a:rPr lang="hr-HR" sz="2200" dirty="0"/>
              <a:t>r</a:t>
            </a:r>
            <a:r>
              <a:rPr lang="hr-HR" sz="2200" dirty="0" smtClean="0"/>
              <a:t>avnateljica je žena</a:t>
            </a:r>
            <a:endParaRPr lang="hr-HR" sz="2200" dirty="0"/>
          </a:p>
          <a:p>
            <a:r>
              <a:rPr lang="hr-HR" sz="2200" dirty="0" smtClean="0"/>
              <a:t>98% </a:t>
            </a:r>
            <a:r>
              <a:rPr lang="hr-HR" sz="2200" dirty="0"/>
              <a:t>žena i </a:t>
            </a:r>
            <a:r>
              <a:rPr lang="hr-HR" sz="2200" dirty="0" smtClean="0"/>
              <a:t>2% muškaraca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0696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74" y="260648"/>
            <a:ext cx="7055380" cy="1400530"/>
          </a:xfrm>
        </p:spPr>
        <p:txBody>
          <a:bodyPr/>
          <a:lstStyle/>
          <a:p>
            <a:r>
              <a:rPr lang="hr-HR" dirty="0" smtClean="0"/>
              <a:t>Istraživanje na području grada Labina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853249"/>
            <a:ext cx="7272692" cy="4395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200" b="1" dirty="0" smtClean="0"/>
              <a:t>Gradska knjižnica Labin</a:t>
            </a:r>
            <a:endParaRPr lang="hr-HR" sz="2200" b="1" dirty="0"/>
          </a:p>
          <a:p>
            <a:r>
              <a:rPr lang="hr-HR" sz="2200" dirty="0" smtClean="0"/>
              <a:t>ravnateljica je žena</a:t>
            </a:r>
          </a:p>
          <a:p>
            <a:r>
              <a:rPr lang="hr-HR" sz="2200" dirty="0" smtClean="0"/>
              <a:t>100% </a:t>
            </a:r>
            <a:r>
              <a:rPr lang="hr-HR" sz="2200" dirty="0"/>
              <a:t>žena i </a:t>
            </a:r>
            <a:r>
              <a:rPr lang="hr-HR" sz="2200" dirty="0" smtClean="0"/>
              <a:t>0% muškaraca</a:t>
            </a:r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r>
              <a:rPr lang="pl-PL" sz="2200" b="1" dirty="0" smtClean="0"/>
              <a:t>Centar za socijalnu skrb Labin</a:t>
            </a:r>
          </a:p>
          <a:p>
            <a:r>
              <a:rPr lang="hr-HR" sz="2200" dirty="0"/>
              <a:t>ravnateljica je žena</a:t>
            </a:r>
          </a:p>
          <a:p>
            <a:r>
              <a:rPr lang="hr-HR" sz="2200" dirty="0" smtClean="0"/>
              <a:t>93% </a:t>
            </a:r>
            <a:r>
              <a:rPr lang="hr-HR" sz="2200" dirty="0"/>
              <a:t>žena i </a:t>
            </a:r>
            <a:r>
              <a:rPr lang="hr-HR" sz="2200" dirty="0" smtClean="0"/>
              <a:t>7% </a:t>
            </a:r>
            <a:r>
              <a:rPr lang="hr-HR" sz="2200" dirty="0"/>
              <a:t>muškaraca</a:t>
            </a:r>
          </a:p>
          <a:p>
            <a:pPr marL="0" indent="0">
              <a:buNone/>
            </a:pP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426773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74" y="260648"/>
            <a:ext cx="7055380" cy="1400530"/>
          </a:xfrm>
        </p:spPr>
        <p:txBody>
          <a:bodyPr/>
          <a:lstStyle/>
          <a:p>
            <a:r>
              <a:rPr lang="hr-HR" dirty="0" smtClean="0"/>
              <a:t>Istraživanje na području grada Labina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853248"/>
            <a:ext cx="7704740" cy="46720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sz="2400" b="1" u="sng" dirty="0" smtClean="0"/>
              <a:t>TVRTKE</a:t>
            </a:r>
          </a:p>
          <a:p>
            <a:pPr marL="0" indent="0">
              <a:buNone/>
            </a:pPr>
            <a:r>
              <a:rPr lang="hr-HR" b="1" dirty="0"/>
              <a:t>Labin 2000 d.o.o.</a:t>
            </a:r>
          </a:p>
          <a:p>
            <a:r>
              <a:rPr lang="hr-HR" dirty="0"/>
              <a:t>d</a:t>
            </a:r>
            <a:r>
              <a:rPr lang="hr-HR" dirty="0" smtClean="0"/>
              <a:t>irektor je muškarac</a:t>
            </a:r>
          </a:p>
          <a:p>
            <a:r>
              <a:rPr lang="hr-HR" dirty="0"/>
              <a:t>o</a:t>
            </a:r>
            <a:r>
              <a:rPr lang="hr-HR" dirty="0" smtClean="0"/>
              <a:t>d 10 </a:t>
            </a:r>
            <a:r>
              <a:rPr lang="hr-HR" dirty="0"/>
              <a:t>stalno </a:t>
            </a:r>
            <a:r>
              <a:rPr lang="hr-HR" dirty="0" smtClean="0"/>
              <a:t>zaposlenih </a:t>
            </a:r>
            <a:r>
              <a:rPr lang="hr-HR" dirty="0"/>
              <a:t>tri </a:t>
            </a:r>
            <a:r>
              <a:rPr lang="hr-HR" dirty="0" smtClean="0"/>
              <a:t>su žene (30%) i </a:t>
            </a:r>
            <a:r>
              <a:rPr lang="hr-HR" dirty="0"/>
              <a:t>zaposlene </a:t>
            </a:r>
            <a:r>
              <a:rPr lang="hr-HR" dirty="0" smtClean="0"/>
              <a:t>su na </a:t>
            </a:r>
            <a:r>
              <a:rPr lang="hr-HR" dirty="0"/>
              <a:t>slijedećim radnim mjestima: voditeljica službe financijsko-računovodstvenih i općih poslova, računovođa i čistačica u sportskoj </a:t>
            </a:r>
            <a:r>
              <a:rPr lang="hr-HR" dirty="0" smtClean="0"/>
              <a:t>dvorani</a:t>
            </a:r>
            <a:endParaRPr lang="hr-HR" dirty="0"/>
          </a:p>
          <a:p>
            <a:pPr marL="0" indent="0">
              <a:buNone/>
            </a:pPr>
            <a:r>
              <a:rPr lang="hr-HR" dirty="0" smtClean="0"/>
              <a:t> </a:t>
            </a:r>
            <a:r>
              <a:rPr lang="hr-HR" b="1" dirty="0" smtClean="0"/>
              <a:t>Vodovod </a:t>
            </a:r>
            <a:r>
              <a:rPr lang="hr-HR" b="1" dirty="0"/>
              <a:t>Labin</a:t>
            </a:r>
          </a:p>
          <a:p>
            <a:r>
              <a:rPr lang="hr-HR" dirty="0"/>
              <a:t>direktor je muškarac</a:t>
            </a:r>
          </a:p>
          <a:p>
            <a:r>
              <a:rPr lang="hr-HR" dirty="0" smtClean="0"/>
              <a:t>organizacijski </a:t>
            </a:r>
            <a:r>
              <a:rPr lang="hr-HR" dirty="0"/>
              <a:t>postoji 5 službi  na čelu kojih su 4 </a:t>
            </a:r>
            <a:r>
              <a:rPr lang="hr-HR" dirty="0" smtClean="0"/>
              <a:t>žene (80%) </a:t>
            </a:r>
            <a:r>
              <a:rPr lang="hr-HR" dirty="0"/>
              <a:t>i </a:t>
            </a:r>
            <a:r>
              <a:rPr lang="hr-HR" dirty="0" smtClean="0"/>
              <a:t>1 muškarac (20%)</a:t>
            </a:r>
            <a:endParaRPr lang="hr-HR" dirty="0"/>
          </a:p>
          <a:p>
            <a:pPr marL="0" indent="0">
              <a:buNone/>
            </a:pPr>
            <a:r>
              <a:rPr lang="hr-HR" b="1" dirty="0" smtClean="0"/>
              <a:t>ITV d.o.o.</a:t>
            </a:r>
            <a:endParaRPr lang="hr-HR" b="1" dirty="0"/>
          </a:p>
          <a:p>
            <a:r>
              <a:rPr lang="hr-HR" dirty="0"/>
              <a:t>u</a:t>
            </a:r>
            <a:r>
              <a:rPr lang="hr-HR" dirty="0" smtClean="0"/>
              <a:t>kupni broj zaposlenih: 26% </a:t>
            </a:r>
            <a:r>
              <a:rPr lang="hr-HR" dirty="0"/>
              <a:t>žena i </a:t>
            </a:r>
            <a:r>
              <a:rPr lang="hr-HR" dirty="0" smtClean="0"/>
              <a:t>74% </a:t>
            </a:r>
            <a:r>
              <a:rPr lang="hr-HR" dirty="0"/>
              <a:t>muškaraca</a:t>
            </a:r>
          </a:p>
          <a:p>
            <a:r>
              <a:rPr lang="hr-HR" dirty="0"/>
              <a:t>u odjeljenju uprava (ured prodaje i prodaja, marketing, računovodstvo i financije) – </a:t>
            </a:r>
            <a:r>
              <a:rPr lang="hr-HR" dirty="0" smtClean="0"/>
              <a:t>43% </a:t>
            </a:r>
            <a:r>
              <a:rPr lang="hr-HR" dirty="0"/>
              <a:t>žena </a:t>
            </a:r>
            <a:r>
              <a:rPr lang="hr-HR" dirty="0" smtClean="0"/>
              <a:t> i 57%muškaraca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8474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188640"/>
            <a:ext cx="8496944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000" b="1" dirty="0" smtClean="0"/>
              <a:t>Djelovanje Vijeća Europe usmjerit će se na</a:t>
            </a:r>
            <a:r>
              <a:rPr lang="hr-HR" b="1" dirty="0" smtClean="0"/>
              <a:t>: </a:t>
            </a:r>
          </a:p>
          <a:p>
            <a:pPr marL="457200" indent="-365125" algn="just">
              <a:buFont typeface="+mj-lt"/>
              <a:buAutoNum type="arabicPeriod"/>
            </a:pPr>
            <a:r>
              <a:rPr lang="hr-HR" sz="2400" dirty="0" smtClean="0"/>
              <a:t>Promicanje svjesnosti o ravnopravnosti spolova, osobito kroz razvoj inicijativa za obuku i komunikaciju koje su usmjerene na širok raspon stručnjaka/inja uz pridavanje posebne pažnje prevenciji svih oblika nasilja nad ženama.</a:t>
            </a:r>
          </a:p>
          <a:p>
            <a:pPr marL="457200" indent="-365125" algn="just">
              <a:buFont typeface="+mj-lt"/>
              <a:buAutoNum type="arabicPeriod"/>
            </a:pPr>
            <a:r>
              <a:rPr lang="hr-HR" sz="2400" dirty="0" smtClean="0"/>
              <a:t>Promicanje i širenje obrazovnih programa i metoda podučavanja u kojima nema eksplicitnih i implicitnih rodnih stereotipa te izvršenje drugih mjera </a:t>
            </a:r>
            <a:r>
              <a:rPr lang="vi-VN" sz="2400" dirty="0" smtClean="0">
                <a:latin typeface="Calibri" pitchFamily="34" charset="0"/>
                <a:cs typeface="Times New Roman" pitchFamily="18" charset="0"/>
              </a:rPr>
              <a:t>za uvođenje načela ravnopravnosti spolova u</a:t>
            </a:r>
            <a:r>
              <a:rPr lang="hr-HR" sz="2400" dirty="0" smtClean="0">
                <a:latin typeface="Calibri" pitchFamily="34" charset="0"/>
                <a:cs typeface="Times New Roman" pitchFamily="18" charset="0"/>
              </a:rPr>
              <a:t> obrazovanju.</a:t>
            </a:r>
          </a:p>
          <a:p>
            <a:pPr marL="457200" indent="-365125" algn="just">
              <a:buFont typeface="+mj-lt"/>
              <a:buAutoNum type="arabicPeriod"/>
            </a:pPr>
            <a:r>
              <a:rPr lang="hr-HR" sz="2400" dirty="0" smtClean="0"/>
              <a:t>Borbu protiv seksizma kao oblika govora mržnje te integriranje ovog aspekta koje je usmjereno na borbu protiv govora mržnje i diskriminacije uz istovremeno aktivno promicanje poštovanja prema ženama i prema muškarcima.</a:t>
            </a:r>
          </a:p>
          <a:p>
            <a:pPr marL="457200" indent="-365125" algn="just">
              <a:buFont typeface="+mj-lt"/>
              <a:buAutoNum type="arabicPeriod"/>
            </a:pPr>
            <a:r>
              <a:rPr lang="hr-HR" sz="2400" dirty="0"/>
              <a:t>Promicanje uloge muškaraca u postizanju ravnopravnosti spolova. </a:t>
            </a:r>
          </a:p>
          <a:p>
            <a:pPr marL="0" indent="0">
              <a:buNone/>
            </a:pPr>
            <a:endParaRPr lang="hr-HR" sz="2400" dirty="0"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54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74" y="260648"/>
            <a:ext cx="7055380" cy="1400530"/>
          </a:xfrm>
        </p:spPr>
        <p:txBody>
          <a:bodyPr/>
          <a:lstStyle/>
          <a:p>
            <a:r>
              <a:rPr lang="hr-HR" dirty="0" smtClean="0"/>
              <a:t>Istraživanje na području grada Labina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853249"/>
            <a:ext cx="7776748" cy="4395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u="sng" dirty="0" smtClean="0"/>
              <a:t>TVRTKE</a:t>
            </a:r>
          </a:p>
          <a:p>
            <a:pPr marL="0" indent="0">
              <a:buNone/>
            </a:pPr>
            <a:r>
              <a:rPr lang="hr-HR" sz="1900" b="1" dirty="0"/>
              <a:t>Labin Stan d.o.o.</a:t>
            </a:r>
          </a:p>
          <a:p>
            <a:r>
              <a:rPr lang="hr-HR" dirty="0" smtClean="0"/>
              <a:t>direktorica je žena</a:t>
            </a:r>
          </a:p>
          <a:p>
            <a:r>
              <a:rPr lang="hr-HR" dirty="0" smtClean="0"/>
              <a:t>71% </a:t>
            </a:r>
            <a:r>
              <a:rPr lang="hr-HR" dirty="0"/>
              <a:t>žena </a:t>
            </a:r>
            <a:r>
              <a:rPr lang="hr-HR" dirty="0" smtClean="0"/>
              <a:t>i 29% </a:t>
            </a:r>
            <a:r>
              <a:rPr lang="hr-HR" dirty="0"/>
              <a:t>muškaraca</a:t>
            </a:r>
          </a:p>
          <a:p>
            <a:pPr marL="0" indent="0">
              <a:buNone/>
            </a:pPr>
            <a:r>
              <a:rPr lang="hr-HR" sz="1900" b="1" dirty="0" smtClean="0"/>
              <a:t>Elektroistra Labin</a:t>
            </a:r>
          </a:p>
          <a:p>
            <a:r>
              <a:rPr lang="hr-HR" dirty="0"/>
              <a:t>direktor je muškarac</a:t>
            </a:r>
          </a:p>
          <a:p>
            <a:r>
              <a:rPr lang="hr-HR" dirty="0" smtClean="0"/>
              <a:t>15% žena </a:t>
            </a:r>
            <a:r>
              <a:rPr lang="hr-HR" dirty="0"/>
              <a:t>(1 rukovoditeljica</a:t>
            </a:r>
            <a:r>
              <a:rPr lang="hr-HR" dirty="0" smtClean="0"/>
              <a:t>) i 85% muškaraca (1 rukovoditelj)</a:t>
            </a:r>
            <a:endParaRPr lang="hr-HR" dirty="0"/>
          </a:p>
          <a:p>
            <a:pPr marL="0" indent="0">
              <a:buNone/>
            </a:pPr>
            <a:r>
              <a:rPr lang="hr-HR" sz="1900" b="1" dirty="0" smtClean="0"/>
              <a:t>1. maj d.o.o.</a:t>
            </a:r>
            <a:endParaRPr lang="hr-HR" sz="1900" b="1" dirty="0"/>
          </a:p>
          <a:p>
            <a:r>
              <a:rPr lang="hr-HR" dirty="0"/>
              <a:t>d</a:t>
            </a:r>
            <a:r>
              <a:rPr lang="hr-HR" dirty="0" smtClean="0"/>
              <a:t>irektor je muškarac</a:t>
            </a:r>
            <a:endParaRPr lang="hr-HR" dirty="0"/>
          </a:p>
          <a:p>
            <a:r>
              <a:rPr lang="hr-HR" dirty="0" smtClean="0"/>
              <a:t>44% </a:t>
            </a:r>
            <a:r>
              <a:rPr lang="hr-HR" dirty="0"/>
              <a:t>žena i </a:t>
            </a:r>
            <a:r>
              <a:rPr lang="hr-HR" dirty="0" smtClean="0"/>
              <a:t>56% muškaraca (na rukovodećim pozicijama)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2946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74" y="260648"/>
            <a:ext cx="7055380" cy="1400530"/>
          </a:xfrm>
        </p:spPr>
        <p:txBody>
          <a:bodyPr/>
          <a:lstStyle/>
          <a:p>
            <a:r>
              <a:rPr lang="hr-HR" dirty="0" smtClean="0"/>
              <a:t>Istraživanje na području grada Labina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853249"/>
            <a:ext cx="7776748" cy="4395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u="sng" dirty="0" smtClean="0"/>
              <a:t>TVRTKE</a:t>
            </a:r>
          </a:p>
          <a:p>
            <a:pPr marL="0" indent="0">
              <a:buNone/>
            </a:pPr>
            <a:r>
              <a:rPr lang="hr-HR" sz="2200" b="1" dirty="0" smtClean="0"/>
              <a:t>Valamar (1.08.2016.)</a:t>
            </a:r>
            <a:endParaRPr lang="hr-HR" sz="2200" b="1" dirty="0"/>
          </a:p>
          <a:p>
            <a:r>
              <a:rPr lang="hr-HR" sz="2200" dirty="0" smtClean="0"/>
              <a:t>68</a:t>
            </a:r>
            <a:r>
              <a:rPr lang="hr-HR" sz="2200" dirty="0" smtClean="0"/>
              <a:t>% </a:t>
            </a:r>
            <a:r>
              <a:rPr lang="hr-HR" sz="2200" dirty="0"/>
              <a:t>žena </a:t>
            </a:r>
            <a:r>
              <a:rPr lang="hr-HR" sz="2200" dirty="0" smtClean="0"/>
              <a:t>i </a:t>
            </a:r>
            <a:r>
              <a:rPr lang="hr-HR" sz="2200" dirty="0" smtClean="0"/>
              <a:t>32</a:t>
            </a:r>
            <a:r>
              <a:rPr lang="hr-HR" sz="2200" dirty="0" smtClean="0"/>
              <a:t>% </a:t>
            </a:r>
            <a:r>
              <a:rPr lang="hr-HR" sz="2200" dirty="0"/>
              <a:t>muškaraca</a:t>
            </a:r>
          </a:p>
          <a:p>
            <a:pPr marL="0" indent="0">
              <a:buNone/>
            </a:pPr>
            <a:r>
              <a:rPr lang="hr-HR" sz="2200" b="1" dirty="0"/>
              <a:t>Valamar </a:t>
            </a:r>
            <a:r>
              <a:rPr lang="hr-HR" sz="2200" b="1" dirty="0" smtClean="0"/>
              <a:t>(21.12.2016</a:t>
            </a:r>
            <a:r>
              <a:rPr lang="hr-HR" sz="2200" b="1" dirty="0"/>
              <a:t>.)</a:t>
            </a:r>
          </a:p>
          <a:p>
            <a:r>
              <a:rPr lang="hr-HR" sz="2200" dirty="0" smtClean="0"/>
              <a:t>38</a:t>
            </a:r>
            <a:r>
              <a:rPr lang="hr-HR" sz="2200" dirty="0" smtClean="0"/>
              <a:t>% </a:t>
            </a:r>
            <a:r>
              <a:rPr lang="hr-HR" sz="2200" dirty="0" smtClean="0"/>
              <a:t>žena </a:t>
            </a:r>
            <a:r>
              <a:rPr lang="hr-HR" sz="2200" dirty="0" smtClean="0"/>
              <a:t>i 62% </a:t>
            </a:r>
            <a:r>
              <a:rPr lang="hr-HR" sz="2200" dirty="0" smtClean="0"/>
              <a:t>muškaraca </a:t>
            </a:r>
            <a:endParaRPr lang="hr-HR" sz="2200" dirty="0" smtClean="0"/>
          </a:p>
          <a:p>
            <a:pPr marL="0" indent="0">
              <a:buNone/>
            </a:pPr>
            <a:r>
              <a:rPr lang="hr-HR" sz="2200" dirty="0"/>
              <a:t>Žene na rukovodećim poslovima : 4 direktora </a:t>
            </a:r>
            <a:r>
              <a:rPr lang="hr-HR" sz="2200" dirty="0" smtClean="0"/>
              <a:t> i 33 </a:t>
            </a:r>
            <a:r>
              <a:rPr lang="hr-HR" sz="2200" dirty="0"/>
              <a:t>voditelja odjela</a:t>
            </a:r>
          </a:p>
        </p:txBody>
      </p:sp>
    </p:spTree>
    <p:extLst>
      <p:ext uri="{BB962C8B-B14F-4D97-AF65-F5344CB8AC3E}">
        <p14:creationId xmlns:p14="http://schemas.microsoft.com/office/powerpoint/2010/main" val="36836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Prijedlozi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1628800"/>
            <a:ext cx="8335762" cy="4824535"/>
          </a:xfrm>
        </p:spPr>
        <p:txBody>
          <a:bodyPr>
            <a:normAutofit lnSpcReduction="10000"/>
          </a:bodyPr>
          <a:lstStyle/>
          <a:p>
            <a:r>
              <a:rPr lang="hr-HR" sz="2300" dirty="0"/>
              <a:t>Edukacija </a:t>
            </a:r>
            <a:r>
              <a:rPr lang="hr-HR" sz="2300" dirty="0" smtClean="0"/>
              <a:t>s ciljem povećavanja svijesti </a:t>
            </a:r>
            <a:r>
              <a:rPr lang="hr-HR" sz="2300" dirty="0"/>
              <a:t>o ravnopravnosti spolova, suzbijanje </a:t>
            </a:r>
            <a:r>
              <a:rPr lang="hr-HR" sz="2300" dirty="0" smtClean="0"/>
              <a:t>stereotipa </a:t>
            </a:r>
          </a:p>
          <a:p>
            <a:pPr lvl="1"/>
            <a:r>
              <a:rPr lang="hr-HR" sz="2100" dirty="0" smtClean="0"/>
              <a:t>počevši </a:t>
            </a:r>
            <a:r>
              <a:rPr lang="hr-HR" sz="2100" dirty="0"/>
              <a:t>od vrtića, škola</a:t>
            </a:r>
            <a:r>
              <a:rPr lang="hr-HR" sz="2100" dirty="0" smtClean="0"/>
              <a:t>...</a:t>
            </a:r>
          </a:p>
          <a:p>
            <a:pPr lvl="1"/>
            <a:r>
              <a:rPr lang="hr-HR" sz="2100" dirty="0" smtClean="0"/>
              <a:t>radionice </a:t>
            </a:r>
            <a:r>
              <a:rPr lang="hr-HR" sz="2100" dirty="0"/>
              <a:t>za roditelje, za roditelje i djecu... </a:t>
            </a:r>
          </a:p>
          <a:p>
            <a:r>
              <a:rPr lang="hr-HR" sz="2300" dirty="0"/>
              <a:t>Informiranje javnosti o ravnopravnosti spolova (poslodavci, tvrtke, </a:t>
            </a:r>
            <a:r>
              <a:rPr lang="hr-HR" sz="2300" dirty="0" smtClean="0"/>
              <a:t>kućanstva,...)</a:t>
            </a:r>
            <a:endParaRPr lang="hr-HR" sz="2300" dirty="0"/>
          </a:p>
          <a:p>
            <a:r>
              <a:rPr lang="hr-HR" sz="2300" dirty="0"/>
              <a:t>Obilježavanje </a:t>
            </a:r>
            <a:r>
              <a:rPr lang="hr-HR" sz="2300" dirty="0" smtClean="0"/>
              <a:t>važnijih </a:t>
            </a:r>
            <a:r>
              <a:rPr lang="hr-HR" sz="2300" dirty="0"/>
              <a:t>datuma vezanih uz ravnopravnost </a:t>
            </a:r>
            <a:r>
              <a:rPr lang="hr-HR" sz="2300" dirty="0" smtClean="0"/>
              <a:t>spolova; </a:t>
            </a:r>
            <a:r>
              <a:rPr lang="hr-HR" sz="2400" dirty="0"/>
              <a:t>prikazivanje raznih dokumentaraca</a:t>
            </a:r>
          </a:p>
          <a:p>
            <a:pPr lvl="1"/>
            <a:r>
              <a:rPr lang="hr-HR" sz="2100" dirty="0" smtClean="0"/>
              <a:t>8. ožujka - </a:t>
            </a:r>
            <a:r>
              <a:rPr lang="hr-HR" sz="2100" dirty="0" smtClean="0">
                <a:sym typeface="Wingdings" panose="05000000000000000000" pitchFamily="2" charset="2"/>
              </a:rPr>
              <a:t>Međunarodni </a:t>
            </a:r>
            <a:r>
              <a:rPr lang="hr-HR" sz="2100" dirty="0">
                <a:sym typeface="Wingdings" panose="05000000000000000000" pitchFamily="2" charset="2"/>
              </a:rPr>
              <a:t>dan</a:t>
            </a:r>
            <a:r>
              <a:rPr lang="hr-HR" sz="2100" dirty="0"/>
              <a:t> žena</a:t>
            </a:r>
            <a:endParaRPr lang="hr-HR" sz="2100" dirty="0" smtClean="0"/>
          </a:p>
          <a:p>
            <a:pPr lvl="1"/>
            <a:r>
              <a:rPr lang="hr-HR" sz="2100" dirty="0"/>
              <a:t>19. </a:t>
            </a:r>
            <a:r>
              <a:rPr lang="hr-HR" sz="2100" dirty="0" smtClean="0"/>
              <a:t>studenog - Međunarodni dan muškaraca</a:t>
            </a:r>
          </a:p>
          <a:p>
            <a:pPr lvl="1"/>
            <a:r>
              <a:rPr lang="hr-HR" sz="2100" dirty="0" smtClean="0"/>
              <a:t>25</a:t>
            </a:r>
            <a:r>
              <a:rPr lang="hr-HR" sz="2100" dirty="0"/>
              <a:t>. </a:t>
            </a:r>
            <a:r>
              <a:rPr lang="hr-HR" sz="2100" dirty="0" smtClean="0"/>
              <a:t>studenog - Međunarodni </a:t>
            </a:r>
            <a:r>
              <a:rPr lang="hr-HR" sz="2100" dirty="0"/>
              <a:t>dan borbe protiv nasilja nad </a:t>
            </a:r>
            <a:r>
              <a:rPr lang="hr-HR" sz="2100" dirty="0" smtClean="0"/>
              <a:t>ženama</a:t>
            </a:r>
          </a:p>
          <a:p>
            <a:pPr lvl="1"/>
            <a:r>
              <a:rPr lang="hr-HR" sz="2100" smtClean="0"/>
              <a:t>10</a:t>
            </a:r>
            <a:r>
              <a:rPr lang="hr-HR" sz="2100" dirty="0"/>
              <a:t>. </a:t>
            </a:r>
            <a:r>
              <a:rPr lang="hr-HR" sz="2100" dirty="0" smtClean="0"/>
              <a:t>prosinca - Međunarodni </a:t>
            </a:r>
            <a:r>
              <a:rPr lang="hr-HR" sz="2100" dirty="0"/>
              <a:t>dan ljudskih </a:t>
            </a:r>
            <a:r>
              <a:rPr lang="hr-HR" sz="2100" dirty="0" smtClean="0"/>
              <a:t>prava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7674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Gradsko vijeće mladih </a:t>
            </a:r>
            <a:br>
              <a:rPr lang="hr-HR" dirty="0" smtClean="0"/>
            </a:br>
            <a:r>
              <a:rPr lang="hr-HR" dirty="0" smtClean="0"/>
              <a:t>SŠ Mate Blažine Labin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052925"/>
            <a:ext cx="3600400" cy="419548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sz="2500" dirty="0" smtClean="0"/>
              <a:t>Antonio Bembić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500" dirty="0" smtClean="0"/>
              <a:t>Mateja Klapčić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500" dirty="0" smtClean="0"/>
              <a:t>Mihaela Kožljan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500" dirty="0" smtClean="0"/>
              <a:t>Elena Miletić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500" dirty="0" smtClean="0"/>
              <a:t>Massima Milevoj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500" dirty="0" smtClean="0"/>
              <a:t>Ivan Mohorović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500" dirty="0" smtClean="0"/>
              <a:t>Aleksandar Parenta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 rot="20530821">
            <a:off x="3923680" y="2807192"/>
            <a:ext cx="428396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900" dirty="0" smtClean="0"/>
              <a:t>Hvala na pažnji!!!!</a:t>
            </a:r>
            <a:endParaRPr lang="hr-HR" sz="3900" dirty="0"/>
          </a:p>
        </p:txBody>
      </p:sp>
      <p:sp>
        <p:nvSpPr>
          <p:cNvPr id="5" name="TextBox 4"/>
          <p:cNvSpPr txBox="1"/>
          <p:nvPr/>
        </p:nvSpPr>
        <p:spPr>
          <a:xfrm>
            <a:off x="5004048" y="5306760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28650"/>
            <a:r>
              <a:rPr lang="hr-HR" dirty="0"/>
              <a:t>Voditeljice: </a:t>
            </a:r>
            <a:r>
              <a:rPr lang="hr-HR" dirty="0" smtClean="0"/>
              <a:t>	Ana </a:t>
            </a:r>
            <a:r>
              <a:rPr lang="hr-HR" dirty="0"/>
              <a:t>Paliska, prof</a:t>
            </a:r>
            <a:r>
              <a:rPr lang="hr-HR" dirty="0" smtClean="0"/>
              <a:t>.</a:t>
            </a:r>
          </a:p>
          <a:p>
            <a:pPr defTabSz="628650"/>
            <a:r>
              <a:rPr lang="hr-HR" dirty="0"/>
              <a:t>	</a:t>
            </a:r>
            <a:r>
              <a:rPr lang="hr-HR" dirty="0" smtClean="0"/>
              <a:t>	Laura </a:t>
            </a:r>
            <a:r>
              <a:rPr lang="hr-HR" dirty="0"/>
              <a:t>Kokot, prof.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5527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797152"/>
            <a:ext cx="3228475" cy="1964218"/>
          </a:xfrm>
          <a:prstGeom prst="rect">
            <a:avLst/>
          </a:prstGeom>
        </p:spPr>
      </p:pic>
      <p:sp>
        <p:nvSpPr>
          <p:cNvPr id="4" name="Naslov 1"/>
          <p:cNvSpPr>
            <a:spLocks noGrp="1"/>
          </p:cNvSpPr>
          <p:nvPr>
            <p:ph idx="1"/>
          </p:nvPr>
        </p:nvSpPr>
        <p:spPr>
          <a:xfrm>
            <a:off x="0" y="248686"/>
            <a:ext cx="8892479" cy="6634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000" dirty="0"/>
              <a:t>Drugi strateški cilj:</a:t>
            </a:r>
          </a:p>
          <a:p>
            <a:pPr marL="0" indent="0" algn="ctr">
              <a:buNone/>
            </a:pPr>
            <a:r>
              <a:rPr lang="hr-HR" sz="3000" dirty="0"/>
              <a:t> prevencija i borba protiv nasilja nad ženama</a:t>
            </a:r>
          </a:p>
          <a:p>
            <a:pPr marL="0" indent="0" algn="ctr">
              <a:buNone/>
            </a:pPr>
            <a:endParaRPr lang="hr-HR" sz="2400" dirty="0"/>
          </a:p>
          <a:p>
            <a:r>
              <a:rPr lang="hr-HR" sz="2400" dirty="0"/>
              <a:t>Nasilje nad ženama i dalje je široko rasprostranjeno u svim državama članicama Vijeća Europe uzrokujući katastrofalne posljedice za žene, društvo i gospodarstvo. </a:t>
            </a:r>
          </a:p>
          <a:p>
            <a:r>
              <a:rPr lang="vi-VN" sz="2400" dirty="0"/>
              <a:t>Konvencija Vijeća Europe o prevenciji i borbi protiv nasilja nad ženama i nasilja u obitelji (Istanbulska konvencija) otvorena je za potpisivanje u svibnju 2011. godine te predstavlja najdalekosežniji međunarodni sporazum koji se bavi ovakvom vrstom ozbiljnog kršenja ljudskih prava.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60596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6381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000" dirty="0"/>
              <a:t>U ovom području Vijeće Europe usmjerit će se na: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 smtClean="0"/>
              <a:t>Podršku </a:t>
            </a:r>
            <a:r>
              <a:rPr lang="hr-HR" sz="2400" dirty="0"/>
              <a:t>državama članicama kod potpisivanja i ratificiranja </a:t>
            </a:r>
            <a:r>
              <a:rPr lang="hr-HR" sz="2400" dirty="0" smtClean="0"/>
              <a:t>Istanbulske </a:t>
            </a:r>
            <a:r>
              <a:rPr lang="hr-HR" sz="2400" dirty="0"/>
              <a:t>konvencije u smislu pružanja tehničkih i pravnih </a:t>
            </a:r>
            <a:r>
              <a:rPr lang="hr-HR" sz="2400" dirty="0" smtClean="0"/>
              <a:t>stručnih </a:t>
            </a:r>
            <a:r>
              <a:rPr lang="hr-HR" sz="2400" dirty="0"/>
              <a:t>savjeta.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 smtClean="0"/>
              <a:t>U</a:t>
            </a:r>
            <a:r>
              <a:rPr lang="vi-VN" sz="2400" dirty="0"/>
              <a:t>napređenje provedbe Istanbulske konvencije kroz </a:t>
            </a:r>
            <a:r>
              <a:rPr lang="vi-VN" sz="2400" dirty="0" smtClean="0"/>
              <a:t>uključivanje </a:t>
            </a:r>
            <a:r>
              <a:rPr lang="vi-VN" sz="2400" dirty="0"/>
              <a:t>svih bitnih tijela i </a:t>
            </a:r>
            <a:r>
              <a:rPr lang="hr-HR" sz="2400" dirty="0" err="1"/>
              <a:t>id</a:t>
            </a:r>
            <a:r>
              <a:rPr lang="vi-VN" sz="2400" dirty="0"/>
              <a:t>entiteta Vijeća Europe</a:t>
            </a:r>
            <a:r>
              <a:rPr lang="hr-HR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 smtClean="0"/>
              <a:t>Prikupljanje </a:t>
            </a:r>
            <a:r>
              <a:rPr lang="hr-HR" sz="2400" dirty="0"/>
              <a:t>i širenje informacija o pravnim i </a:t>
            </a:r>
            <a:r>
              <a:rPr lang="hr-HR" sz="2400" dirty="0" smtClean="0"/>
              <a:t>drugim mjerama </a:t>
            </a:r>
            <a:r>
              <a:rPr lang="hr-HR" sz="2400" dirty="0"/>
              <a:t>koje su poduzete na nacionalnoj razini, u svrhu </a:t>
            </a:r>
            <a:r>
              <a:rPr lang="hr-HR" sz="2400" dirty="0" smtClean="0"/>
              <a:t>sprečavanja </a:t>
            </a:r>
            <a:r>
              <a:rPr lang="hr-HR" sz="2400" dirty="0"/>
              <a:t>nasilja i borbe protiv nasilja nad ženama, ističući </a:t>
            </a:r>
            <a:r>
              <a:rPr lang="hr-HR" sz="2400" dirty="0" smtClean="0"/>
              <a:t>primjere </a:t>
            </a:r>
            <a:r>
              <a:rPr lang="hr-HR" sz="2400" dirty="0"/>
              <a:t>dobre prakse. 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 smtClean="0"/>
              <a:t>P</a:t>
            </a:r>
            <a:r>
              <a:rPr lang="vi-VN" sz="2400" dirty="0"/>
              <a:t>romicanje Istanbulske konvencije izvan Europe, pružanje </a:t>
            </a:r>
            <a:r>
              <a:rPr lang="vi-VN" sz="2400" dirty="0" smtClean="0"/>
              <a:t>stručnih </a:t>
            </a:r>
            <a:r>
              <a:rPr lang="vi-VN" sz="2400" dirty="0"/>
              <a:t>savjeta i razmjena dobrih praksi u kontekstu </a:t>
            </a:r>
            <a:r>
              <a:rPr lang="vi-VN" sz="2400" dirty="0" smtClean="0"/>
              <a:t>suradnje </a:t>
            </a:r>
            <a:r>
              <a:rPr lang="vi-VN" sz="2400" dirty="0"/>
              <a:t>s državama koje nisu članice Vijeća Europe i drugim </a:t>
            </a:r>
            <a:r>
              <a:rPr lang="vi-VN" sz="2400" dirty="0" smtClean="0"/>
              <a:t>regionalnim </a:t>
            </a:r>
            <a:r>
              <a:rPr lang="vi-VN" sz="2400" dirty="0"/>
              <a:t>i međunarodnim organizacijama.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91095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idx="1"/>
          </p:nvPr>
        </p:nvSpPr>
        <p:spPr>
          <a:xfrm>
            <a:off x="250825" y="115888"/>
            <a:ext cx="8713788" cy="6481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000" dirty="0"/>
              <a:t>Treći strateški cilj: </a:t>
            </a:r>
          </a:p>
          <a:p>
            <a:pPr marL="0" indent="0" algn="ctr">
              <a:buNone/>
            </a:pPr>
            <a:r>
              <a:rPr lang="hr-HR" sz="3000" dirty="0"/>
              <a:t>zajamčen ravnopravan pristup žena pravosudnim tijelima</a:t>
            </a:r>
          </a:p>
          <a:p>
            <a:r>
              <a:rPr lang="vi-VN" sz="2400" dirty="0"/>
              <a:t>Čvrsto ukorijenjena neravnopravnost žena i muškaraca, rodna pristranost i stereotipi također uzrokuju neravnopravan pristup žena i muškaraca pravosudnim tijelima</a:t>
            </a:r>
            <a:endParaRPr lang="hr-HR" sz="2400" dirty="0"/>
          </a:p>
          <a:p>
            <a:r>
              <a:rPr lang="hr-HR" sz="2400" dirty="0"/>
              <a:t>Žene podnose malen broj prijava Europskom sudu za ljudska prava, te ističu kako je ovo mogući odraz prepreka s kojima se žene suočavaju na nacionalnoj razini.</a:t>
            </a:r>
          </a:p>
          <a:p>
            <a:r>
              <a:rPr lang="vi-VN" sz="2400" dirty="0"/>
              <a:t>Razlozi za to uključuju manjak svjesnosti, samopouzdanja i sredstava, rodnu pristranost te kulturne, društvene i ekonomske barijere, koje igraju osobito važnu ulogu u slučajevima kada su žene žrtve nasilja ili se nađu u nepovoljnom položaju poput različitih oblika diskriminacije. 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73441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6480720"/>
          </a:xfrm>
        </p:spPr>
        <p:txBody>
          <a:bodyPr/>
          <a:lstStyle/>
          <a:p>
            <a:pPr marL="0" indent="0">
              <a:buNone/>
            </a:pPr>
            <a:r>
              <a:rPr lang="hr-HR" sz="3000" dirty="0"/>
              <a:t>Vijeće Europe usmjerava se na: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 smtClean="0"/>
              <a:t>A</a:t>
            </a:r>
            <a:r>
              <a:rPr lang="vi-VN" sz="2400" dirty="0"/>
              <a:t>nalizu nacionalnih i međunarodnih okvira u svrhu </a:t>
            </a:r>
            <a:r>
              <a:rPr lang="vi-VN" sz="2400" dirty="0" smtClean="0"/>
              <a:t>prikupljanja </a:t>
            </a:r>
            <a:r>
              <a:rPr lang="vi-VN" sz="2400" dirty="0"/>
              <a:t>podataka i prepoznavanja prepreka s kojima</a:t>
            </a:r>
            <a:r>
              <a:rPr lang="hr-HR" sz="2400" dirty="0"/>
              <a:t> </a:t>
            </a:r>
            <a:r>
              <a:rPr lang="vi-VN" sz="2400" dirty="0"/>
              <a:t>se </a:t>
            </a:r>
            <a:r>
              <a:rPr lang="vi-VN" sz="2400" dirty="0" smtClean="0"/>
              <a:t>žene </a:t>
            </a:r>
            <a:r>
              <a:rPr lang="vi-VN" sz="2400" dirty="0"/>
              <a:t>susreću kada žele pristupiti državnim sudovima i </a:t>
            </a:r>
            <a:r>
              <a:rPr lang="vi-VN" sz="2400" dirty="0" smtClean="0"/>
              <a:t>međunarodnim </a:t>
            </a:r>
            <a:r>
              <a:rPr lang="vi-VN" sz="2400" dirty="0"/>
              <a:t>pravosudnim tijelima</a:t>
            </a:r>
            <a:r>
              <a:rPr lang="hr-HR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 smtClean="0"/>
              <a:t>Identificiranje</a:t>
            </a:r>
            <a:r>
              <a:rPr lang="hr-HR" sz="2400" dirty="0"/>
              <a:t>, prikupljanje i upoznavanje sa svim postojećim </a:t>
            </a:r>
            <a:r>
              <a:rPr lang="hr-HR" sz="2400" dirty="0" smtClean="0"/>
              <a:t>pravnim </a:t>
            </a:r>
            <a:r>
              <a:rPr lang="hr-HR" sz="2400" dirty="0"/>
              <a:t>lijekovima i primjerima dobre prakse kojima će se </a:t>
            </a:r>
            <a:r>
              <a:rPr lang="hr-HR" sz="2400" dirty="0" smtClean="0"/>
              <a:t>olakšati </a:t>
            </a:r>
            <a:r>
              <a:rPr lang="hr-HR" sz="2400" dirty="0"/>
              <a:t>pristup žena pravosudnim tijelima.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 smtClean="0"/>
              <a:t>Davanje </a:t>
            </a:r>
            <a:r>
              <a:rPr lang="hr-HR" sz="2400" dirty="0"/>
              <a:t>preporuka za poboljšanje situacije.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159" y="4689081"/>
            <a:ext cx="2901249" cy="195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5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ustom 2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ue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1955</TotalTime>
  <Words>3064</Words>
  <Application>Microsoft Office PowerPoint</Application>
  <PresentationFormat>On-screen Show (4:3)</PresentationFormat>
  <Paragraphs>350</Paragraphs>
  <Slides>53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Arial</vt:lpstr>
      <vt:lpstr>Calibri</vt:lpstr>
      <vt:lpstr>Cambria</vt:lpstr>
      <vt:lpstr>Corbel</vt:lpstr>
      <vt:lpstr>Times New Roman</vt:lpstr>
      <vt:lpstr>Wingdings</vt:lpstr>
      <vt:lpstr>Wingdings 2</vt:lpstr>
      <vt:lpstr>Wingdings 3</vt:lpstr>
      <vt:lpstr>Ion</vt:lpstr>
      <vt:lpstr>Frame</vt:lpstr>
      <vt:lpstr>Ravnopravnost spolova</vt:lpstr>
      <vt:lpstr>PowerPoint Presentation</vt:lpstr>
      <vt:lpstr>PowerPoint Presentation</vt:lpstr>
      <vt:lpstr>STRATEŠKI CILJEVI: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Izvješće o radu pravobraniteljice za ravnopravnost spolova za 2015.</vt:lpstr>
      <vt:lpstr>ZAPOŠLJAVANJE I RAD</vt:lpstr>
      <vt:lpstr>ZAPOŠLJAVANJE I RAD</vt:lpstr>
      <vt:lpstr>OBITELJ</vt:lpstr>
      <vt:lpstr>SPOLNE I RODNE MANJINE</vt:lpstr>
      <vt:lpstr>RIZICI VIŠESTRUKE DISKRIMINACIJE I POSEBNO OSJETLJIVE DRUŠTVENE SKUPINE</vt:lpstr>
      <vt:lpstr>PODRUČJE OBRAZOVANJA</vt:lpstr>
      <vt:lpstr>MEDIJI</vt:lpstr>
      <vt:lpstr>RAVNOPRAVNOST SPOLOVA U PODRUČJU POLITIČKE PARTICIPACIJE</vt:lpstr>
      <vt:lpstr>ŽENE I SPORT</vt:lpstr>
      <vt:lpstr>REPRODUKTIVNO ZDRAVLJE</vt:lpstr>
      <vt:lpstr>NACIONALNA POLITIKA ZA RAVNOPRAVNOST SPOLOVA 2011.-2015.</vt:lpstr>
      <vt:lpstr>Anketa o ravnopravnosti spolova</vt:lpstr>
      <vt:lpstr>PowerPoint Presentation</vt:lpstr>
      <vt:lpstr>Mladići      Djevojke</vt:lpstr>
      <vt:lpstr>Mladići      Djevojke</vt:lpstr>
      <vt:lpstr>Navedi nekoliko primjera, po tebi muških poslova:  Mladići</vt:lpstr>
      <vt:lpstr>Navedi nekoliko primjera, po tebi muških poslova:  Djevojke</vt:lpstr>
      <vt:lpstr>PowerPoint Presentation</vt:lpstr>
      <vt:lpstr>Navedi nekoliko primjera, po tebi ženskih poslova:  Mladići</vt:lpstr>
      <vt:lpstr>Navedi nekoliko primjera, po tebi ženskih poslova:  Djevojke</vt:lpstr>
      <vt:lpstr>Mladići      Djevojke</vt:lpstr>
      <vt:lpstr>Mladići      Djevojke</vt:lpstr>
      <vt:lpstr>Mladići      Djevojke</vt:lpstr>
      <vt:lpstr>Mladići      Djevojke</vt:lpstr>
      <vt:lpstr>Mladići      Djevojke</vt:lpstr>
      <vt:lpstr>Mladići      Djevojke</vt:lpstr>
      <vt:lpstr>Mladići      Djevojke</vt:lpstr>
      <vt:lpstr>Mladići      Djevojke</vt:lpstr>
      <vt:lpstr>Istraživanje na području grada Labina</vt:lpstr>
      <vt:lpstr>Istraživanje na području grada Labina</vt:lpstr>
      <vt:lpstr>Istraživanje na području grada Labina</vt:lpstr>
      <vt:lpstr>Istraživanje na području grada Labina</vt:lpstr>
      <vt:lpstr>Istraživanje na području grada Labina</vt:lpstr>
      <vt:lpstr>Istraživanje na području grada Labina</vt:lpstr>
      <vt:lpstr>Istraživanje na području grada Labina</vt:lpstr>
      <vt:lpstr>Istraživanje na području grada Labina</vt:lpstr>
      <vt:lpstr>Istraživanje na području grada Labina</vt:lpstr>
      <vt:lpstr>Prijedlozi</vt:lpstr>
      <vt:lpstr>Gradsko vijeće mladih  SŠ Mate Blažine Labin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Ravnopravnost spolova</dc:title>
  <dc:creator>Admin</dc:creator>
  <cp:lastModifiedBy>Laura</cp:lastModifiedBy>
  <cp:revision>83</cp:revision>
  <dcterms:created xsi:type="dcterms:W3CDTF">2016-11-22T16:48:25Z</dcterms:created>
  <dcterms:modified xsi:type="dcterms:W3CDTF">2016-12-21T14:01:27Z</dcterms:modified>
</cp:coreProperties>
</file>